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372" r:id="rId3"/>
    <p:sldId id="389" r:id="rId4"/>
    <p:sldId id="388" r:id="rId5"/>
    <p:sldId id="390" r:id="rId6"/>
    <p:sldId id="403" r:id="rId7"/>
    <p:sldId id="392" r:id="rId8"/>
    <p:sldId id="373" r:id="rId9"/>
    <p:sldId id="404" r:id="rId10"/>
    <p:sldId id="423" r:id="rId11"/>
    <p:sldId id="398" r:id="rId12"/>
    <p:sldId id="393" r:id="rId13"/>
    <p:sldId id="378" r:id="rId14"/>
    <p:sldId id="379" r:id="rId15"/>
    <p:sldId id="381" r:id="rId16"/>
    <p:sldId id="386" r:id="rId17"/>
    <p:sldId id="387" r:id="rId18"/>
    <p:sldId id="394" r:id="rId19"/>
    <p:sldId id="420" r:id="rId20"/>
    <p:sldId id="412" r:id="rId21"/>
    <p:sldId id="413" r:id="rId22"/>
    <p:sldId id="418" r:id="rId23"/>
    <p:sldId id="421" r:id="rId24"/>
    <p:sldId id="422" r:id="rId25"/>
    <p:sldId id="401" r:id="rId26"/>
    <p:sldId id="375" r:id="rId27"/>
    <p:sldId id="419" r:id="rId28"/>
    <p:sldId id="399" r:id="rId29"/>
    <p:sldId id="409" r:id="rId30"/>
    <p:sldId id="416" r:id="rId31"/>
    <p:sldId id="408" r:id="rId32"/>
    <p:sldId id="414" r:id="rId33"/>
    <p:sldId id="415" r:id="rId34"/>
    <p:sldId id="407" r:id="rId35"/>
    <p:sldId id="385" r:id="rId36"/>
    <p:sldId id="384" r:id="rId37"/>
    <p:sldId id="382" r:id="rId38"/>
    <p:sldId id="425" r:id="rId39"/>
    <p:sldId id="424" r:id="rId40"/>
    <p:sldId id="402" r:id="rId41"/>
    <p:sldId id="307" r:id="rId4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中間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テーマ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淡色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濃色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 2 - アクセント 5/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3" autoAdjust="0"/>
    <p:restoredTop sz="94660"/>
  </p:normalViewPr>
  <p:slideViewPr>
    <p:cSldViewPr snapToGrid="0" snapToObjects="1">
      <p:cViewPr>
        <p:scale>
          <a:sx n="100" d="100"/>
          <a:sy n="100" d="100"/>
        </p:scale>
        <p:origin x="-176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55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E0784-8AEA-0C4B-9AF7-E5D97AA53BF5}" type="datetimeFigureOut">
              <a:rPr lang="ja-JP" altLang="en-US" smtClean="0"/>
              <a:pPr/>
              <a:t>12/03/18</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40713-89AF-7A48-8E86-5C4D26EB261D}" type="slidenum">
              <a:rPr lang="ja-JP" altLang="en-US" smtClean="0"/>
              <a:pPr/>
              <a:t>‹#›</a:t>
            </a:fld>
            <a:endParaRPr lang="ja-JP" altLang="en-US"/>
          </a:p>
        </p:txBody>
      </p:sp>
    </p:spTree>
    <p:extLst>
      <p:ext uri="{BB962C8B-B14F-4D97-AF65-F5344CB8AC3E}">
        <p14:creationId xmlns:p14="http://schemas.microsoft.com/office/powerpoint/2010/main" val="98734855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Liposarcoma</a:t>
            </a:r>
            <a:r>
              <a:rPr kumimoji="1" lang="ja-JP" altLang="en-US" dirty="0" smtClean="0"/>
              <a:t>を除く（</a:t>
            </a:r>
            <a:r>
              <a:rPr kumimoji="1" lang="en-US" altLang="ja-JP" dirty="0" smtClean="0"/>
              <a:t>NCCN</a:t>
            </a:r>
            <a:r>
              <a:rPr kumimoji="1" lang="ja-JP" altLang="en-US" smtClean="0"/>
              <a:t>ガイドライン）</a:t>
            </a:r>
            <a:endParaRPr kumimoji="1" lang="ja-JP" altLang="en-US"/>
          </a:p>
        </p:txBody>
      </p:sp>
      <p:sp>
        <p:nvSpPr>
          <p:cNvPr id="4" name="スライド番号プレースホルダー 3"/>
          <p:cNvSpPr>
            <a:spLocks noGrp="1"/>
          </p:cNvSpPr>
          <p:nvPr>
            <p:ph type="sldNum" sz="quarter" idx="10"/>
          </p:nvPr>
        </p:nvSpPr>
        <p:spPr/>
        <p:txBody>
          <a:bodyPr/>
          <a:lstStyle/>
          <a:p>
            <a:fld id="{3FA40713-89AF-7A48-8E86-5C4D26EB261D}" type="slidenum">
              <a:rPr lang="ja-JP" altLang="en-US" smtClean="0"/>
              <a:pPr/>
              <a:t>32</a:t>
            </a:fld>
            <a:endParaRPr lang="ja-JP" altLang="en-US"/>
          </a:p>
        </p:txBody>
      </p:sp>
    </p:spTree>
    <p:extLst>
      <p:ext uri="{BB962C8B-B14F-4D97-AF65-F5344CB8AC3E}">
        <p14:creationId xmlns:p14="http://schemas.microsoft.com/office/powerpoint/2010/main" val="284247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8D679644-BFD6-414D-B8E6-46EE2E484B21}" type="datetimeFigureOut">
              <a:rPr lang="ja-JP" altLang="en-US" smtClean="0"/>
              <a:pPr/>
              <a:t>12/03/18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38089E37-45FA-F74E-B0C6-A8A2B50B1483}"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100000">
              <a:schemeClr val="accent2">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79644-BFD6-414D-B8E6-46EE2E484B21}" type="datetimeFigureOut">
              <a:rPr lang="ja-JP" altLang="en-US" smtClean="0"/>
              <a:pPr/>
              <a:t>12/03/18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89E37-45FA-F74E-B0C6-A8A2B50B1483}"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51181" y="2130425"/>
            <a:ext cx="8041638" cy="1470025"/>
          </a:xfrm>
        </p:spPr>
        <p:txBody>
          <a:bodyPr/>
          <a:lstStyle/>
          <a:p>
            <a:r>
              <a:rPr lang="ja-JP" altLang="en-US" dirty="0" smtClean="0">
                <a:solidFill>
                  <a:srgbClr val="3366FF"/>
                </a:solidFill>
                <a:latin typeface="Century Gothic"/>
                <a:ea typeface="ヒラギノ丸ゴ Pro W4"/>
                <a:cs typeface="Century Gothic"/>
              </a:rPr>
              <a:t>骨・軟部肉腫に対する</a:t>
            </a:r>
            <a:r>
              <a:rPr lang="en-US" altLang="ja-JP" dirty="0" smtClean="0">
                <a:solidFill>
                  <a:srgbClr val="3366FF"/>
                </a:solidFill>
                <a:latin typeface="Century Gothic"/>
                <a:ea typeface="ヒラギノ丸ゴ Pro W4"/>
                <a:cs typeface="Century Gothic"/>
              </a:rPr>
              <a:t/>
            </a:r>
            <a:br>
              <a:rPr lang="en-US" altLang="ja-JP" dirty="0" smtClean="0">
                <a:solidFill>
                  <a:srgbClr val="3366FF"/>
                </a:solidFill>
                <a:latin typeface="Century Gothic"/>
                <a:ea typeface="ヒラギノ丸ゴ Pro W4"/>
                <a:cs typeface="Century Gothic"/>
              </a:rPr>
            </a:br>
            <a:r>
              <a:rPr lang="ja-JP" altLang="en-US" dirty="0" smtClean="0">
                <a:solidFill>
                  <a:srgbClr val="3366FF"/>
                </a:solidFill>
                <a:latin typeface="Century Gothic"/>
                <a:ea typeface="ヒラギノ丸ゴ Pro W4"/>
                <a:cs typeface="Century Gothic"/>
              </a:rPr>
              <a:t>最新の診断・治療法</a:t>
            </a:r>
            <a:endParaRPr lang="ja-JP" altLang="en-US" dirty="0">
              <a:solidFill>
                <a:srgbClr val="3366FF"/>
              </a:solidFill>
              <a:latin typeface="Century Gothic"/>
              <a:ea typeface="ヒラギノ丸ゴ Pro W4"/>
              <a:cs typeface="Century Gothic"/>
            </a:endParaRPr>
          </a:p>
        </p:txBody>
      </p:sp>
      <p:sp>
        <p:nvSpPr>
          <p:cNvPr id="3" name="サブタイトル 2"/>
          <p:cNvSpPr>
            <a:spLocks noGrp="1"/>
          </p:cNvSpPr>
          <p:nvPr>
            <p:ph type="subTitle" idx="1"/>
          </p:nvPr>
        </p:nvSpPr>
        <p:spPr/>
        <p:txBody>
          <a:bodyPr/>
          <a:lstStyle/>
          <a:p>
            <a:r>
              <a:rPr lang="ja-JP" altLang="en-US" dirty="0" smtClean="0">
                <a:solidFill>
                  <a:schemeClr val="tx1"/>
                </a:solidFill>
                <a:latin typeface="Century Gothic"/>
                <a:ea typeface="ヒラギノ丸ゴ Pro W4"/>
                <a:cs typeface="Century Gothic"/>
              </a:rPr>
              <a:t>福島県立医科大学整形外科</a:t>
            </a:r>
            <a:endParaRPr lang="en-US" altLang="ja-JP" dirty="0" smtClean="0">
              <a:solidFill>
                <a:schemeClr val="tx1"/>
              </a:solidFill>
              <a:latin typeface="Century Gothic"/>
              <a:ea typeface="ヒラギノ丸ゴ Pro W4"/>
              <a:cs typeface="Century Gothic"/>
            </a:endParaRPr>
          </a:p>
          <a:p>
            <a:r>
              <a:rPr lang="ja-JP" altLang="en-US" dirty="0" smtClean="0">
                <a:solidFill>
                  <a:schemeClr val="tx1"/>
                </a:solidFill>
                <a:latin typeface="Century Gothic"/>
                <a:ea typeface="ヒラギノ丸ゴ Pro W4"/>
                <a:cs typeface="Century Gothic"/>
              </a:rPr>
              <a:t>田地野崇宏</a:t>
            </a:r>
            <a:endParaRPr lang="ja-JP" altLang="en-US" dirty="0">
              <a:solidFill>
                <a:schemeClr val="tx1"/>
              </a:solidFill>
              <a:latin typeface="Century Gothic"/>
              <a:ea typeface="ヒラギノ丸ゴ Pro W4"/>
              <a:cs typeface="Century Gothic"/>
            </a:endParaRPr>
          </a:p>
        </p:txBody>
      </p:sp>
      <p:sp>
        <p:nvSpPr>
          <p:cNvPr id="4" name="テキスト ボックス 3"/>
          <p:cNvSpPr txBox="1"/>
          <p:nvPr/>
        </p:nvSpPr>
        <p:spPr>
          <a:xfrm>
            <a:off x="5550726" y="39132"/>
            <a:ext cx="3593274" cy="369332"/>
          </a:xfrm>
          <a:prstGeom prst="rect">
            <a:avLst/>
          </a:prstGeom>
          <a:noFill/>
        </p:spPr>
        <p:txBody>
          <a:bodyPr wrap="none" rtlCol="0">
            <a:spAutoFit/>
          </a:bodyPr>
          <a:lstStyle/>
          <a:p>
            <a:r>
              <a:rPr kumimoji="1" lang="ja-JP" altLang="en-US" dirty="0" smtClean="0">
                <a:solidFill>
                  <a:srgbClr val="008000"/>
                </a:solidFill>
                <a:latin typeface="Century Gothic"/>
                <a:ea typeface="ヒラギノ丸ゴ Pro W4"/>
                <a:cs typeface="Century Gothic"/>
              </a:rPr>
              <a:t>第</a:t>
            </a:r>
            <a:r>
              <a:rPr lang="en-US" altLang="ja-JP" dirty="0">
                <a:solidFill>
                  <a:srgbClr val="008000"/>
                </a:solidFill>
                <a:latin typeface="Century Gothic"/>
                <a:ea typeface="ヒラギノ丸ゴ Pro W4"/>
                <a:cs typeface="Century Gothic"/>
              </a:rPr>
              <a:t>3</a:t>
            </a:r>
            <a:r>
              <a:rPr kumimoji="1" lang="ja-JP" altLang="en-US" dirty="0" smtClean="0">
                <a:solidFill>
                  <a:srgbClr val="008000"/>
                </a:solidFill>
                <a:latin typeface="Century Gothic"/>
                <a:ea typeface="ヒラギノ丸ゴ Pro W4"/>
                <a:cs typeface="Century Gothic"/>
              </a:rPr>
              <a:t>回</a:t>
            </a:r>
            <a:r>
              <a:rPr kumimoji="1" lang="en-US" altLang="ja-JP" dirty="0" smtClean="0">
                <a:solidFill>
                  <a:srgbClr val="008000"/>
                </a:solidFill>
                <a:latin typeface="Century Gothic"/>
                <a:ea typeface="ヒラギノ丸ゴ Pro W4"/>
                <a:cs typeface="Century Gothic"/>
              </a:rPr>
              <a:t> </a:t>
            </a:r>
            <a:r>
              <a:rPr kumimoji="1" lang="ja-JP" altLang="en-US" dirty="0" smtClean="0">
                <a:solidFill>
                  <a:srgbClr val="008000"/>
                </a:solidFill>
                <a:latin typeface="Century Gothic"/>
                <a:ea typeface="ヒラギノ丸ゴ Pro W4"/>
                <a:cs typeface="Century Gothic"/>
              </a:rPr>
              <a:t>さくらの会</a:t>
            </a:r>
            <a:r>
              <a:rPr lang="en-US" altLang="ja-JP" dirty="0" smtClean="0">
                <a:solidFill>
                  <a:srgbClr val="008000"/>
                </a:solidFill>
                <a:latin typeface="Century Gothic"/>
                <a:ea typeface="ヒラギノ丸ゴ Pro W4"/>
                <a:cs typeface="Century Gothic"/>
              </a:rPr>
              <a:t>2012</a:t>
            </a:r>
            <a:r>
              <a:rPr lang="ja-JP" altLang="en-US" dirty="0" smtClean="0">
                <a:solidFill>
                  <a:srgbClr val="008000"/>
                </a:solidFill>
                <a:latin typeface="Century Gothic"/>
                <a:ea typeface="ヒラギノ丸ゴ Pro W4"/>
                <a:cs typeface="Century Gothic"/>
              </a:rPr>
              <a:t>年</a:t>
            </a:r>
            <a:r>
              <a:rPr lang="en-US" altLang="ja-JP" dirty="0" smtClean="0">
                <a:solidFill>
                  <a:srgbClr val="008000"/>
                </a:solidFill>
                <a:latin typeface="Century Gothic"/>
                <a:ea typeface="ヒラギノ丸ゴ Pro W4"/>
                <a:cs typeface="Century Gothic"/>
              </a:rPr>
              <a:t>3</a:t>
            </a:r>
            <a:r>
              <a:rPr lang="ja-JP" altLang="en-US" dirty="0" smtClean="0">
                <a:solidFill>
                  <a:srgbClr val="008000"/>
                </a:solidFill>
                <a:latin typeface="Century Gothic"/>
                <a:ea typeface="ヒラギノ丸ゴ Pro W4"/>
                <a:cs typeface="Century Gothic"/>
              </a:rPr>
              <a:t>月</a:t>
            </a:r>
            <a:r>
              <a:rPr lang="en-US" altLang="ja-JP" dirty="0" smtClean="0">
                <a:solidFill>
                  <a:srgbClr val="008000"/>
                </a:solidFill>
                <a:latin typeface="Century Gothic"/>
                <a:ea typeface="ヒラギノ丸ゴ Pro W4"/>
                <a:cs typeface="Century Gothic"/>
              </a:rPr>
              <a:t>18</a:t>
            </a:r>
            <a:r>
              <a:rPr lang="ja-JP" altLang="en-US" dirty="0" smtClean="0">
                <a:solidFill>
                  <a:srgbClr val="008000"/>
                </a:solidFill>
                <a:latin typeface="Century Gothic"/>
                <a:ea typeface="ヒラギノ丸ゴ Pro W4"/>
                <a:cs typeface="Century Gothic"/>
              </a:rPr>
              <a:t>日</a:t>
            </a:r>
            <a:endParaRPr kumimoji="1" lang="ja-JP" altLang="en-US" dirty="0">
              <a:solidFill>
                <a:srgbClr val="008000"/>
              </a:solidFill>
              <a:latin typeface="Century Gothic"/>
              <a:ea typeface="ヒラギノ丸ゴ Pro W4"/>
              <a:cs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3366FF"/>
                </a:solidFill>
                <a:latin typeface="ヒラギノ丸ゴ Pro W4"/>
                <a:ea typeface="ヒラギノ丸ゴ Pro W4"/>
                <a:cs typeface="ヒラギノ丸ゴ Pro W4"/>
              </a:rPr>
              <a:t>癌に対する光線力学治療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a:bodyPr>
          <a:lstStyle/>
          <a:p>
            <a:r>
              <a:rPr lang="en-US" altLang="ja-JP" sz="2400" dirty="0">
                <a:latin typeface="ヒラギノ丸ゴ Pro W4"/>
                <a:ea typeface="ヒラギノ丸ゴ Pro W4"/>
                <a:cs typeface="ヒラギノ丸ゴ Pro W4"/>
              </a:rPr>
              <a:t>1996</a:t>
            </a:r>
            <a:r>
              <a:rPr lang="ja-JP" altLang="en-US" sz="2400" dirty="0">
                <a:latin typeface="ヒラギノ丸ゴ Pro W4"/>
                <a:ea typeface="ヒラギノ丸ゴ Pro W4"/>
                <a:cs typeface="ヒラギノ丸ゴ Pro W4"/>
              </a:rPr>
              <a:t>年</a:t>
            </a:r>
            <a:r>
              <a:rPr lang="en-US" altLang="ja-JP" sz="2400" dirty="0">
                <a:latin typeface="ヒラギノ丸ゴ Pro W4"/>
                <a:ea typeface="ヒラギノ丸ゴ Pro W4"/>
                <a:cs typeface="ヒラギノ丸ゴ Pro W4"/>
              </a:rPr>
              <a:t>〜</a:t>
            </a:r>
            <a:r>
              <a:rPr lang="ja-JP" altLang="en-US" sz="2400" dirty="0">
                <a:latin typeface="ヒラギノ丸ゴ Pro W4"/>
                <a:ea typeface="ヒラギノ丸ゴ Pro W4"/>
                <a:cs typeface="ヒラギノ丸ゴ Pro W4"/>
              </a:rPr>
              <a:t>保険</a:t>
            </a:r>
            <a:r>
              <a:rPr lang="ja-JP" altLang="en-US" sz="2400" dirty="0" smtClean="0">
                <a:latin typeface="ヒラギノ丸ゴ Pro W4"/>
                <a:ea typeface="ヒラギノ丸ゴ Pro W4"/>
                <a:cs typeface="ヒラギノ丸ゴ Pro W4"/>
              </a:rPr>
              <a:t>適応</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腫瘍親和性光感受性物質</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（フォトフリン</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レザフィリン</a:t>
            </a:r>
            <a:r>
              <a:rPr lang="en-US" altLang="ja-JP" sz="2400" dirty="0" smtClean="0">
                <a:latin typeface="ヒラギノ丸ゴ Pro W4"/>
                <a:ea typeface="ヒラギノ丸ゴ Pro W4"/>
                <a:cs typeface="ヒラギノ丸ゴ Pro W4"/>
              </a:rPr>
              <a:t>®</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を注射</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48</a:t>
            </a:r>
            <a:r>
              <a:rPr lang="ja-JP" altLang="en-US" sz="2400" dirty="0" smtClean="0">
                <a:latin typeface="ヒラギノ丸ゴ Pro W4"/>
                <a:ea typeface="ヒラギノ丸ゴ Pro W4"/>
                <a:cs typeface="ヒラギノ丸ゴ Pro W4"/>
              </a:rPr>
              <a:t>時間後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患部にレーザー光を</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照射</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適応癌腫＝早期肺癌</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latin typeface="ヒラギノ丸ゴ Pro W4"/>
                <a:ea typeface="ヒラギノ丸ゴ Pro W4"/>
                <a:cs typeface="ヒラギノ丸ゴ Pro W4"/>
              </a:rPr>
              <a:t>　　　　　　表在性早期胃癌</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latin typeface="ヒラギノ丸ゴ Pro W4"/>
                <a:ea typeface="ヒラギノ丸ゴ Pro W4"/>
                <a:cs typeface="ヒラギノ丸ゴ Pro W4"/>
              </a:rPr>
              <a:t>　　　　　　表在性早期食道癌</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latin typeface="ヒラギノ丸ゴ Pro W4"/>
                <a:ea typeface="ヒラギノ丸ゴ Pro W4"/>
                <a:cs typeface="ヒラギノ丸ゴ Pro W4"/>
              </a:rPr>
              <a:t>　　　　　　子宮頚部初期癌</a:t>
            </a:r>
            <a:endParaRPr lang="en-US" altLang="ja-JP" sz="2400" dirty="0" smtClean="0">
              <a:latin typeface="ヒラギノ丸ゴ Pro W4"/>
              <a:ea typeface="ヒラギノ丸ゴ Pro W4"/>
              <a:cs typeface="ヒラギノ丸ゴ Pro W4"/>
            </a:endParaRPr>
          </a:p>
        </p:txBody>
      </p:sp>
      <p:pic>
        <p:nvPicPr>
          <p:cNvPr id="4" name="図 3"/>
          <p:cNvPicPr>
            <a:picLocks noChangeAspect="1"/>
          </p:cNvPicPr>
          <p:nvPr/>
        </p:nvPicPr>
        <p:blipFill>
          <a:blip r:embed="rId2"/>
          <a:stretch>
            <a:fillRect/>
          </a:stretch>
        </p:blipFill>
        <p:spPr>
          <a:xfrm>
            <a:off x="5740400" y="1201738"/>
            <a:ext cx="2476500" cy="2781300"/>
          </a:xfrm>
          <a:prstGeom prst="rect">
            <a:avLst/>
          </a:prstGeom>
        </p:spPr>
      </p:pic>
      <p:pic>
        <p:nvPicPr>
          <p:cNvPr id="5" name="図 4"/>
          <p:cNvPicPr>
            <a:picLocks noChangeAspect="1"/>
          </p:cNvPicPr>
          <p:nvPr/>
        </p:nvPicPr>
        <p:blipFill>
          <a:blip r:embed="rId3"/>
          <a:stretch>
            <a:fillRect/>
          </a:stretch>
        </p:blipFill>
        <p:spPr>
          <a:xfrm>
            <a:off x="6692900" y="4076700"/>
            <a:ext cx="2451100" cy="2781300"/>
          </a:xfrm>
          <a:prstGeom prst="rect">
            <a:avLst/>
          </a:prstGeom>
        </p:spPr>
      </p:pic>
      <p:sp>
        <p:nvSpPr>
          <p:cNvPr id="6" name="テキスト ボックス 5"/>
          <p:cNvSpPr txBox="1"/>
          <p:nvPr/>
        </p:nvSpPr>
        <p:spPr>
          <a:xfrm>
            <a:off x="7339737" y="3596244"/>
            <a:ext cx="877163" cy="369332"/>
          </a:xfrm>
          <a:prstGeom prst="rect">
            <a:avLst/>
          </a:prstGeom>
          <a:noFill/>
        </p:spPr>
        <p:txBody>
          <a:bodyPr wrap="none" rtlCol="0">
            <a:spAutoFit/>
          </a:bodyPr>
          <a:lstStyle/>
          <a:p>
            <a:r>
              <a:rPr kumimoji="1" lang="ja-JP" altLang="en-US" dirty="0" smtClean="0">
                <a:latin typeface="ヒラギノ丸ゴ Pro W4"/>
                <a:ea typeface="ヒラギノ丸ゴ Pro W4"/>
                <a:cs typeface="ヒラギノ丸ゴ Pro W4"/>
              </a:rPr>
              <a:t>治療前</a:t>
            </a:r>
            <a:endParaRPr kumimoji="1" lang="ja-JP" altLang="en-US" dirty="0">
              <a:latin typeface="ヒラギノ丸ゴ Pro W4"/>
              <a:ea typeface="ヒラギノ丸ゴ Pro W4"/>
              <a:cs typeface="ヒラギノ丸ゴ Pro W4"/>
            </a:endParaRPr>
          </a:p>
        </p:txBody>
      </p:sp>
      <p:sp>
        <p:nvSpPr>
          <p:cNvPr id="7" name="テキスト ボックス 6"/>
          <p:cNvSpPr txBox="1"/>
          <p:nvPr/>
        </p:nvSpPr>
        <p:spPr>
          <a:xfrm>
            <a:off x="8293100" y="6488668"/>
            <a:ext cx="889987" cy="369332"/>
          </a:xfrm>
          <a:prstGeom prst="rect">
            <a:avLst/>
          </a:prstGeom>
          <a:noFill/>
        </p:spPr>
        <p:txBody>
          <a:bodyPr wrap="none" rtlCol="0">
            <a:spAutoFit/>
          </a:bodyPr>
          <a:lstStyle/>
          <a:p>
            <a:r>
              <a:rPr kumimoji="1" lang="ja-JP" altLang="en-US" dirty="0" smtClean="0">
                <a:latin typeface="ヒラギノ丸ゴ Pro W4"/>
                <a:ea typeface="ヒラギノ丸ゴ Pro W4"/>
                <a:cs typeface="ヒラギノ丸ゴ Pro W4"/>
              </a:rPr>
              <a:t>治療後</a:t>
            </a:r>
            <a:endParaRPr kumimoji="1" lang="ja-JP" altLang="en-US" dirty="0">
              <a:latin typeface="ヒラギノ丸ゴ Pro W4"/>
              <a:ea typeface="ヒラギノ丸ゴ Pro W4"/>
              <a:cs typeface="ヒラギノ丸ゴ Pro W4"/>
            </a:endParaRPr>
          </a:p>
        </p:txBody>
      </p:sp>
      <p:sp>
        <p:nvSpPr>
          <p:cNvPr id="8" name="テキスト ボックス 7"/>
          <p:cNvSpPr txBox="1"/>
          <p:nvPr/>
        </p:nvSpPr>
        <p:spPr>
          <a:xfrm>
            <a:off x="6096000" y="1227138"/>
            <a:ext cx="1800493" cy="369332"/>
          </a:xfrm>
          <a:prstGeom prst="rect">
            <a:avLst/>
          </a:prstGeom>
          <a:noFill/>
        </p:spPr>
        <p:txBody>
          <a:bodyPr wrap="none" rtlCol="0">
            <a:spAutoFit/>
          </a:bodyPr>
          <a:lstStyle/>
          <a:p>
            <a:r>
              <a:rPr kumimoji="1" lang="ja-JP" altLang="en-US" dirty="0" smtClean="0">
                <a:latin typeface="ヒラギノ丸ゴ Pro W4"/>
                <a:ea typeface="ヒラギノ丸ゴ Pro W4"/>
                <a:cs typeface="ヒラギノ丸ゴ Pro W4"/>
              </a:rPr>
              <a:t>気管支早期肺癌</a:t>
            </a:r>
            <a:endParaRPr kumimoji="1" lang="ja-JP" altLang="en-US" dirty="0">
              <a:latin typeface="ヒラギノ丸ゴ Pro W4"/>
              <a:ea typeface="ヒラギノ丸ゴ Pro W4"/>
              <a:cs typeface="ヒラギノ丸ゴ Pro W4"/>
            </a:endParaRPr>
          </a:p>
        </p:txBody>
      </p:sp>
      <p:cxnSp>
        <p:nvCxnSpPr>
          <p:cNvPr id="10" name="直線矢印コネクタ 9"/>
          <p:cNvCxnSpPr/>
          <p:nvPr/>
        </p:nvCxnSpPr>
        <p:spPr>
          <a:xfrm flipH="1">
            <a:off x="6959600" y="1600200"/>
            <a:ext cx="152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4057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3700" y="122238"/>
            <a:ext cx="8229600" cy="1143000"/>
          </a:xfrm>
        </p:spPr>
        <p:txBody>
          <a:bodyPr>
            <a:normAutofit/>
          </a:bodyPr>
          <a:lstStyle/>
          <a:p>
            <a:r>
              <a:rPr kumimoji="1" lang="ja-JP" altLang="en-US" sz="3200" dirty="0" smtClean="0">
                <a:solidFill>
                  <a:srgbClr val="3366FF"/>
                </a:solidFill>
                <a:latin typeface="ヒラギノ丸ゴ Pro W4"/>
                <a:ea typeface="ヒラギノ丸ゴ Pro W4"/>
                <a:cs typeface="ヒラギノ丸ゴ Pro W4"/>
              </a:rPr>
              <a:t>骨・軟部肉腫に対する</a:t>
            </a:r>
            <a:r>
              <a:rPr kumimoji="1" lang="en-US" altLang="ja-JP" sz="3200" dirty="0" smtClean="0">
                <a:solidFill>
                  <a:srgbClr val="3366FF"/>
                </a:solidFill>
                <a:latin typeface="ヒラギノ丸ゴ Pro W4"/>
                <a:ea typeface="ヒラギノ丸ゴ Pro W4"/>
                <a:cs typeface="ヒラギノ丸ゴ Pro W4"/>
              </a:rPr>
              <a:t>AO</a:t>
            </a:r>
            <a:r>
              <a:rPr kumimoji="1" lang="ja-JP" altLang="en-US" sz="3200" dirty="0" smtClean="0">
                <a:solidFill>
                  <a:srgbClr val="3366FF"/>
                </a:solidFill>
                <a:latin typeface="ヒラギノ丸ゴ Pro W4"/>
                <a:ea typeface="ヒラギノ丸ゴ Pro W4"/>
                <a:cs typeface="ヒラギノ丸ゴ Pro W4"/>
              </a:rPr>
              <a:t>を用いた手術</a:t>
            </a:r>
            <a:r>
              <a:rPr kumimoji="1" lang="en-US" altLang="ja-JP" sz="3200" dirty="0" smtClean="0">
                <a:solidFill>
                  <a:srgbClr val="3366FF"/>
                </a:solidFill>
                <a:latin typeface="ヒラギノ丸ゴ Pro W4"/>
                <a:ea typeface="ヒラギノ丸ゴ Pro W4"/>
                <a:cs typeface="ヒラギノ丸ゴ Pro W4"/>
              </a:rPr>
              <a:t/>
            </a:r>
            <a:br>
              <a:rPr kumimoji="1" lang="en-US" altLang="ja-JP" sz="3200" dirty="0" smtClean="0">
                <a:solidFill>
                  <a:srgbClr val="3366FF"/>
                </a:solidFill>
                <a:latin typeface="ヒラギノ丸ゴ Pro W4"/>
                <a:ea typeface="ヒラギノ丸ゴ Pro W4"/>
                <a:cs typeface="ヒラギノ丸ゴ Pro W4"/>
              </a:rPr>
            </a:br>
            <a:r>
              <a:rPr kumimoji="1" lang="ja-JP" altLang="en-US" sz="3200" dirty="0" smtClean="0">
                <a:solidFill>
                  <a:srgbClr val="3366FF"/>
                </a:solidFill>
                <a:latin typeface="ヒラギノ丸ゴ Pro W4"/>
                <a:ea typeface="ヒラギノ丸ゴ Pro W4"/>
                <a:cs typeface="ヒラギノ丸ゴ Pro W4"/>
              </a:rPr>
              <a:t>＋光線力学・放射線力学治療</a:t>
            </a:r>
            <a:endParaRPr kumimoji="1" lang="ja-JP" altLang="en-US" sz="3200" dirty="0">
              <a:solidFill>
                <a:srgbClr val="3366FF"/>
              </a:solidFill>
              <a:latin typeface="ヒラギノ丸ゴ Pro W4"/>
              <a:ea typeface="ヒラギノ丸ゴ Pro W4"/>
              <a:cs typeface="ヒラギノ丸ゴ Pro W4"/>
            </a:endParaRPr>
          </a:p>
        </p:txBody>
      </p:sp>
      <p:grpSp>
        <p:nvGrpSpPr>
          <p:cNvPr id="4" name="Group 2"/>
          <p:cNvGrpSpPr>
            <a:grpSpLocks/>
          </p:cNvGrpSpPr>
          <p:nvPr/>
        </p:nvGrpSpPr>
        <p:grpSpPr bwMode="auto">
          <a:xfrm>
            <a:off x="1016195" y="637628"/>
            <a:ext cx="9886844" cy="6173788"/>
            <a:chOff x="153" y="285"/>
            <a:chExt cx="6227" cy="3889"/>
          </a:xfrm>
        </p:grpSpPr>
        <p:sp>
          <p:nvSpPr>
            <p:cNvPr id="6" name="AutoShape 4"/>
            <p:cNvSpPr>
              <a:spLocks noChangeArrowheads="1"/>
            </p:cNvSpPr>
            <p:nvPr/>
          </p:nvSpPr>
          <p:spPr bwMode="auto">
            <a:xfrm>
              <a:off x="160" y="2668"/>
              <a:ext cx="1799" cy="709"/>
            </a:xfrm>
            <a:prstGeom prst="roundRect">
              <a:avLst>
                <a:gd name="adj" fmla="val 16667"/>
              </a:avLst>
            </a:prstGeom>
            <a:gradFill rotWithShape="0">
              <a:gsLst>
                <a:gs pos="0">
                  <a:srgbClr val="FF0000"/>
                </a:gs>
                <a:gs pos="50000">
                  <a:schemeClr val="bg1"/>
                </a:gs>
                <a:gs pos="100000">
                  <a:srgbClr val="FF0000"/>
                </a:gs>
              </a:gsLst>
              <a:lin ang="5400000" scaled="1"/>
            </a:gradFill>
            <a:ln w="12700">
              <a:solidFill>
                <a:schemeClr val="tx1"/>
              </a:solidFill>
              <a:round/>
              <a:headEnd/>
              <a:tailEnd/>
            </a:ln>
            <a:effectLst/>
          </p:spPr>
          <p:txBody>
            <a:bodyPr wrap="none" anchor="ctr">
              <a:prstTxWarp prst="textNoShape">
                <a:avLst/>
              </a:prstTxWarp>
            </a:bodyPr>
            <a:lstStyle/>
            <a:p>
              <a:endParaRPr lang="ja-JP" altLang="en-US"/>
            </a:p>
          </p:txBody>
        </p:sp>
        <p:sp>
          <p:nvSpPr>
            <p:cNvPr id="7" name="Rectangle 5"/>
            <p:cNvSpPr>
              <a:spLocks noChangeArrowheads="1"/>
            </p:cNvSpPr>
            <p:nvPr/>
          </p:nvSpPr>
          <p:spPr bwMode="auto">
            <a:xfrm>
              <a:off x="316" y="2078"/>
              <a:ext cx="1258" cy="267"/>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762000" eaLnBrk="1" hangingPunct="1">
                <a:lnSpc>
                  <a:spcPct val="110000"/>
                </a:lnSpc>
              </a:pPr>
              <a:r>
                <a:rPr kumimoji="1" lang="en-US" altLang="ja-JP" sz="2000" dirty="0">
                  <a:solidFill>
                    <a:srgbClr val="000000"/>
                  </a:solidFill>
                  <a:latin typeface="ヒラギノ丸ゴ Pro W4"/>
                  <a:ea typeface="ヒラギノ丸ゴ Pro W4"/>
                  <a:cs typeface="ヒラギノ丸ゴ Pro W4"/>
                </a:rPr>
                <a:t>AO</a:t>
              </a:r>
              <a:r>
                <a:rPr kumimoji="1" lang="ja-JP" altLang="en-US" sz="2000" dirty="0">
                  <a:solidFill>
                    <a:srgbClr val="000000"/>
                  </a:solidFill>
                  <a:latin typeface="ヒラギノ丸ゴ Pro W4"/>
                  <a:ea typeface="ヒラギノ丸ゴ Pro W4"/>
                  <a:cs typeface="ヒラギノ丸ゴ Pro W4"/>
                </a:rPr>
                <a:t>局所投与</a:t>
              </a:r>
            </a:p>
          </p:txBody>
        </p:sp>
        <p:sp>
          <p:nvSpPr>
            <p:cNvPr id="8" name="Rectangle 6"/>
            <p:cNvSpPr>
              <a:spLocks noChangeArrowheads="1"/>
            </p:cNvSpPr>
            <p:nvPr/>
          </p:nvSpPr>
          <p:spPr bwMode="auto">
            <a:xfrm>
              <a:off x="1823" y="2332"/>
              <a:ext cx="694" cy="246"/>
            </a:xfrm>
            <a:prstGeom prst="rect">
              <a:avLst/>
            </a:prstGeom>
            <a:noFill/>
            <a:ln w="12700">
              <a:noFill/>
              <a:miter lim="800000"/>
              <a:headEnd/>
              <a:tailEnd/>
            </a:ln>
            <a:effectLst/>
          </p:spPr>
          <p:txBody>
            <a:bodyPr wrap="square" lIns="90487" tIns="44450" rIns="90487" bIns="44450">
              <a:prstTxWarp prst="textNoShape">
                <a:avLst/>
              </a:prstTxWarp>
              <a:spAutoFit/>
            </a:bodyPr>
            <a:lstStyle/>
            <a:p>
              <a:pPr defTabSz="762000" eaLnBrk="1" hangingPunct="1">
                <a:lnSpc>
                  <a:spcPct val="110000"/>
                </a:lnSpc>
              </a:pPr>
              <a:r>
                <a:rPr kumimoji="1" lang="ja-JP" altLang="en-US" dirty="0">
                  <a:solidFill>
                    <a:srgbClr val="000000"/>
                  </a:solidFill>
                  <a:latin typeface="ヒラギノ丸ゴ Pro W4"/>
                  <a:ea typeface="ヒラギノ丸ゴ Pro W4"/>
                  <a:cs typeface="ヒラギノ丸ゴ Pro W4"/>
                </a:rPr>
                <a:t>吸引除去</a:t>
              </a:r>
            </a:p>
          </p:txBody>
        </p:sp>
        <p:sp>
          <p:nvSpPr>
            <p:cNvPr id="9" name="Freeform 7"/>
            <p:cNvSpPr>
              <a:spLocks/>
            </p:cNvSpPr>
            <p:nvPr/>
          </p:nvSpPr>
          <p:spPr bwMode="auto">
            <a:xfrm>
              <a:off x="409" y="2654"/>
              <a:ext cx="1198" cy="566"/>
            </a:xfrm>
            <a:custGeom>
              <a:avLst/>
              <a:gdLst/>
              <a:ahLst/>
              <a:cxnLst>
                <a:cxn ang="0">
                  <a:pos x="91" y="40"/>
                </a:cxn>
                <a:cxn ang="0">
                  <a:pos x="120" y="54"/>
                </a:cxn>
                <a:cxn ang="0">
                  <a:pos x="145" y="76"/>
                </a:cxn>
                <a:cxn ang="0">
                  <a:pos x="152" y="105"/>
                </a:cxn>
                <a:cxn ang="0">
                  <a:pos x="152" y="134"/>
                </a:cxn>
                <a:cxn ang="0">
                  <a:pos x="145" y="163"/>
                </a:cxn>
                <a:cxn ang="0">
                  <a:pos x="131" y="203"/>
                </a:cxn>
                <a:cxn ang="0">
                  <a:pos x="116" y="243"/>
                </a:cxn>
                <a:cxn ang="0">
                  <a:pos x="91" y="283"/>
                </a:cxn>
                <a:cxn ang="0">
                  <a:pos x="62" y="330"/>
                </a:cxn>
                <a:cxn ang="0">
                  <a:pos x="40" y="370"/>
                </a:cxn>
                <a:cxn ang="0">
                  <a:pos x="15" y="406"/>
                </a:cxn>
                <a:cxn ang="0">
                  <a:pos x="4" y="435"/>
                </a:cxn>
                <a:cxn ang="0">
                  <a:pos x="0" y="468"/>
                </a:cxn>
                <a:cxn ang="0">
                  <a:pos x="11" y="519"/>
                </a:cxn>
                <a:cxn ang="0">
                  <a:pos x="29" y="555"/>
                </a:cxn>
                <a:cxn ang="0">
                  <a:pos x="54" y="580"/>
                </a:cxn>
                <a:cxn ang="0">
                  <a:pos x="80" y="606"/>
                </a:cxn>
                <a:cxn ang="0">
                  <a:pos x="123" y="631"/>
                </a:cxn>
                <a:cxn ang="0">
                  <a:pos x="156" y="645"/>
                </a:cxn>
                <a:cxn ang="0">
                  <a:pos x="189" y="660"/>
                </a:cxn>
                <a:cxn ang="0">
                  <a:pos x="225" y="667"/>
                </a:cxn>
                <a:cxn ang="0">
                  <a:pos x="261" y="678"/>
                </a:cxn>
                <a:cxn ang="0">
                  <a:pos x="294" y="678"/>
                </a:cxn>
                <a:cxn ang="0">
                  <a:pos x="337" y="678"/>
                </a:cxn>
                <a:cxn ang="0">
                  <a:pos x="384" y="671"/>
                </a:cxn>
                <a:cxn ang="0">
                  <a:pos x="421" y="667"/>
                </a:cxn>
                <a:cxn ang="0">
                  <a:pos x="464" y="664"/>
                </a:cxn>
                <a:cxn ang="0">
                  <a:pos x="504" y="656"/>
                </a:cxn>
                <a:cxn ang="0">
                  <a:pos x="540" y="656"/>
                </a:cxn>
                <a:cxn ang="0">
                  <a:pos x="577" y="656"/>
                </a:cxn>
                <a:cxn ang="0">
                  <a:pos x="627" y="664"/>
                </a:cxn>
                <a:cxn ang="0">
                  <a:pos x="667" y="667"/>
                </a:cxn>
                <a:cxn ang="0">
                  <a:pos x="711" y="678"/>
                </a:cxn>
                <a:cxn ang="0">
                  <a:pos x="747" y="689"/>
                </a:cxn>
                <a:cxn ang="0">
                  <a:pos x="783" y="678"/>
                </a:cxn>
                <a:cxn ang="0">
                  <a:pos x="823" y="667"/>
                </a:cxn>
                <a:cxn ang="0">
                  <a:pos x="877" y="660"/>
                </a:cxn>
                <a:cxn ang="0">
                  <a:pos x="925" y="645"/>
                </a:cxn>
                <a:cxn ang="0">
                  <a:pos x="975" y="624"/>
                </a:cxn>
                <a:cxn ang="0">
                  <a:pos x="1015" y="587"/>
                </a:cxn>
                <a:cxn ang="0">
                  <a:pos x="1044" y="544"/>
                </a:cxn>
                <a:cxn ang="0">
                  <a:pos x="1062" y="497"/>
                </a:cxn>
                <a:cxn ang="0">
                  <a:pos x="1066" y="457"/>
                </a:cxn>
                <a:cxn ang="0">
                  <a:pos x="1062" y="413"/>
                </a:cxn>
                <a:cxn ang="0">
                  <a:pos x="1044" y="370"/>
                </a:cxn>
                <a:cxn ang="0">
                  <a:pos x="1019" y="330"/>
                </a:cxn>
                <a:cxn ang="0">
                  <a:pos x="986" y="290"/>
                </a:cxn>
                <a:cxn ang="0">
                  <a:pos x="950" y="254"/>
                </a:cxn>
                <a:cxn ang="0">
                  <a:pos x="917" y="228"/>
                </a:cxn>
                <a:cxn ang="0">
                  <a:pos x="903" y="207"/>
                </a:cxn>
                <a:cxn ang="0">
                  <a:pos x="892" y="174"/>
                </a:cxn>
                <a:cxn ang="0">
                  <a:pos x="892" y="145"/>
                </a:cxn>
                <a:cxn ang="0">
                  <a:pos x="899" y="105"/>
                </a:cxn>
                <a:cxn ang="0">
                  <a:pos x="899" y="76"/>
                </a:cxn>
                <a:cxn ang="0">
                  <a:pos x="917" y="51"/>
                </a:cxn>
                <a:cxn ang="0">
                  <a:pos x="950" y="29"/>
                </a:cxn>
                <a:cxn ang="0">
                  <a:pos x="983" y="18"/>
                </a:cxn>
                <a:cxn ang="0">
                  <a:pos x="1015" y="11"/>
                </a:cxn>
                <a:cxn ang="0">
                  <a:pos x="1048" y="0"/>
                </a:cxn>
              </a:cxnLst>
              <a:rect l="0" t="0" r="r" b="b"/>
              <a:pathLst>
                <a:path w="1067" h="690">
                  <a:moveTo>
                    <a:pt x="51" y="25"/>
                  </a:moveTo>
                  <a:lnTo>
                    <a:pt x="73" y="33"/>
                  </a:lnTo>
                  <a:lnTo>
                    <a:pt x="83" y="36"/>
                  </a:lnTo>
                  <a:lnTo>
                    <a:pt x="91" y="40"/>
                  </a:lnTo>
                  <a:lnTo>
                    <a:pt x="98" y="40"/>
                  </a:lnTo>
                  <a:lnTo>
                    <a:pt x="105" y="44"/>
                  </a:lnTo>
                  <a:lnTo>
                    <a:pt x="112" y="47"/>
                  </a:lnTo>
                  <a:lnTo>
                    <a:pt x="120" y="54"/>
                  </a:lnTo>
                  <a:lnTo>
                    <a:pt x="127" y="58"/>
                  </a:lnTo>
                  <a:lnTo>
                    <a:pt x="134" y="65"/>
                  </a:lnTo>
                  <a:lnTo>
                    <a:pt x="138" y="73"/>
                  </a:lnTo>
                  <a:lnTo>
                    <a:pt x="145" y="76"/>
                  </a:lnTo>
                  <a:lnTo>
                    <a:pt x="145" y="83"/>
                  </a:lnTo>
                  <a:lnTo>
                    <a:pt x="149" y="91"/>
                  </a:lnTo>
                  <a:lnTo>
                    <a:pt x="152" y="98"/>
                  </a:lnTo>
                  <a:lnTo>
                    <a:pt x="152" y="105"/>
                  </a:lnTo>
                  <a:lnTo>
                    <a:pt x="152" y="112"/>
                  </a:lnTo>
                  <a:lnTo>
                    <a:pt x="152" y="120"/>
                  </a:lnTo>
                  <a:lnTo>
                    <a:pt x="152" y="127"/>
                  </a:lnTo>
                  <a:lnTo>
                    <a:pt x="152" y="134"/>
                  </a:lnTo>
                  <a:lnTo>
                    <a:pt x="152" y="141"/>
                  </a:lnTo>
                  <a:lnTo>
                    <a:pt x="149" y="149"/>
                  </a:lnTo>
                  <a:lnTo>
                    <a:pt x="145" y="156"/>
                  </a:lnTo>
                  <a:lnTo>
                    <a:pt x="145" y="163"/>
                  </a:lnTo>
                  <a:lnTo>
                    <a:pt x="141" y="170"/>
                  </a:lnTo>
                  <a:lnTo>
                    <a:pt x="138" y="181"/>
                  </a:lnTo>
                  <a:lnTo>
                    <a:pt x="131" y="196"/>
                  </a:lnTo>
                  <a:lnTo>
                    <a:pt x="131" y="203"/>
                  </a:lnTo>
                  <a:lnTo>
                    <a:pt x="127" y="214"/>
                  </a:lnTo>
                  <a:lnTo>
                    <a:pt x="127" y="221"/>
                  </a:lnTo>
                  <a:lnTo>
                    <a:pt x="123" y="228"/>
                  </a:lnTo>
                  <a:lnTo>
                    <a:pt x="116" y="243"/>
                  </a:lnTo>
                  <a:lnTo>
                    <a:pt x="109" y="254"/>
                  </a:lnTo>
                  <a:lnTo>
                    <a:pt x="105" y="261"/>
                  </a:lnTo>
                  <a:lnTo>
                    <a:pt x="98" y="272"/>
                  </a:lnTo>
                  <a:lnTo>
                    <a:pt x="91" y="283"/>
                  </a:lnTo>
                  <a:lnTo>
                    <a:pt x="87" y="294"/>
                  </a:lnTo>
                  <a:lnTo>
                    <a:pt x="76" y="308"/>
                  </a:lnTo>
                  <a:lnTo>
                    <a:pt x="69" y="319"/>
                  </a:lnTo>
                  <a:lnTo>
                    <a:pt x="62" y="330"/>
                  </a:lnTo>
                  <a:lnTo>
                    <a:pt x="54" y="337"/>
                  </a:lnTo>
                  <a:lnTo>
                    <a:pt x="51" y="348"/>
                  </a:lnTo>
                  <a:lnTo>
                    <a:pt x="44" y="355"/>
                  </a:lnTo>
                  <a:lnTo>
                    <a:pt x="40" y="370"/>
                  </a:lnTo>
                  <a:lnTo>
                    <a:pt x="33" y="381"/>
                  </a:lnTo>
                  <a:lnTo>
                    <a:pt x="25" y="392"/>
                  </a:lnTo>
                  <a:lnTo>
                    <a:pt x="22" y="399"/>
                  </a:lnTo>
                  <a:lnTo>
                    <a:pt x="15" y="406"/>
                  </a:lnTo>
                  <a:lnTo>
                    <a:pt x="11" y="413"/>
                  </a:lnTo>
                  <a:lnTo>
                    <a:pt x="11" y="421"/>
                  </a:lnTo>
                  <a:lnTo>
                    <a:pt x="7" y="428"/>
                  </a:lnTo>
                  <a:lnTo>
                    <a:pt x="4" y="435"/>
                  </a:lnTo>
                  <a:lnTo>
                    <a:pt x="4" y="442"/>
                  </a:lnTo>
                  <a:lnTo>
                    <a:pt x="0" y="450"/>
                  </a:lnTo>
                  <a:lnTo>
                    <a:pt x="0" y="461"/>
                  </a:lnTo>
                  <a:lnTo>
                    <a:pt x="0" y="468"/>
                  </a:lnTo>
                  <a:lnTo>
                    <a:pt x="0" y="475"/>
                  </a:lnTo>
                  <a:lnTo>
                    <a:pt x="0" y="482"/>
                  </a:lnTo>
                  <a:lnTo>
                    <a:pt x="4" y="493"/>
                  </a:lnTo>
                  <a:lnTo>
                    <a:pt x="11" y="519"/>
                  </a:lnTo>
                  <a:lnTo>
                    <a:pt x="18" y="533"/>
                  </a:lnTo>
                  <a:lnTo>
                    <a:pt x="22" y="544"/>
                  </a:lnTo>
                  <a:lnTo>
                    <a:pt x="29" y="548"/>
                  </a:lnTo>
                  <a:lnTo>
                    <a:pt x="29" y="555"/>
                  </a:lnTo>
                  <a:lnTo>
                    <a:pt x="40" y="562"/>
                  </a:lnTo>
                  <a:lnTo>
                    <a:pt x="44" y="569"/>
                  </a:lnTo>
                  <a:lnTo>
                    <a:pt x="51" y="573"/>
                  </a:lnTo>
                  <a:lnTo>
                    <a:pt x="54" y="580"/>
                  </a:lnTo>
                  <a:lnTo>
                    <a:pt x="62" y="587"/>
                  </a:lnTo>
                  <a:lnTo>
                    <a:pt x="69" y="591"/>
                  </a:lnTo>
                  <a:lnTo>
                    <a:pt x="76" y="598"/>
                  </a:lnTo>
                  <a:lnTo>
                    <a:pt x="80" y="606"/>
                  </a:lnTo>
                  <a:lnTo>
                    <a:pt x="94" y="609"/>
                  </a:lnTo>
                  <a:lnTo>
                    <a:pt x="109" y="620"/>
                  </a:lnTo>
                  <a:lnTo>
                    <a:pt x="116" y="627"/>
                  </a:lnTo>
                  <a:lnTo>
                    <a:pt x="123" y="631"/>
                  </a:lnTo>
                  <a:lnTo>
                    <a:pt x="134" y="638"/>
                  </a:lnTo>
                  <a:lnTo>
                    <a:pt x="141" y="642"/>
                  </a:lnTo>
                  <a:lnTo>
                    <a:pt x="149" y="645"/>
                  </a:lnTo>
                  <a:lnTo>
                    <a:pt x="156" y="645"/>
                  </a:lnTo>
                  <a:lnTo>
                    <a:pt x="163" y="653"/>
                  </a:lnTo>
                  <a:lnTo>
                    <a:pt x="170" y="653"/>
                  </a:lnTo>
                  <a:lnTo>
                    <a:pt x="181" y="656"/>
                  </a:lnTo>
                  <a:lnTo>
                    <a:pt x="189" y="660"/>
                  </a:lnTo>
                  <a:lnTo>
                    <a:pt x="199" y="660"/>
                  </a:lnTo>
                  <a:lnTo>
                    <a:pt x="207" y="664"/>
                  </a:lnTo>
                  <a:lnTo>
                    <a:pt x="218" y="667"/>
                  </a:lnTo>
                  <a:lnTo>
                    <a:pt x="225" y="667"/>
                  </a:lnTo>
                  <a:lnTo>
                    <a:pt x="232" y="667"/>
                  </a:lnTo>
                  <a:lnTo>
                    <a:pt x="243" y="671"/>
                  </a:lnTo>
                  <a:lnTo>
                    <a:pt x="250" y="674"/>
                  </a:lnTo>
                  <a:lnTo>
                    <a:pt x="261" y="678"/>
                  </a:lnTo>
                  <a:lnTo>
                    <a:pt x="268" y="678"/>
                  </a:lnTo>
                  <a:lnTo>
                    <a:pt x="276" y="678"/>
                  </a:lnTo>
                  <a:lnTo>
                    <a:pt x="283" y="678"/>
                  </a:lnTo>
                  <a:lnTo>
                    <a:pt x="294" y="678"/>
                  </a:lnTo>
                  <a:lnTo>
                    <a:pt x="305" y="678"/>
                  </a:lnTo>
                  <a:lnTo>
                    <a:pt x="319" y="678"/>
                  </a:lnTo>
                  <a:lnTo>
                    <a:pt x="330" y="678"/>
                  </a:lnTo>
                  <a:lnTo>
                    <a:pt x="337" y="678"/>
                  </a:lnTo>
                  <a:lnTo>
                    <a:pt x="344" y="678"/>
                  </a:lnTo>
                  <a:lnTo>
                    <a:pt x="359" y="674"/>
                  </a:lnTo>
                  <a:lnTo>
                    <a:pt x="370" y="674"/>
                  </a:lnTo>
                  <a:lnTo>
                    <a:pt x="384" y="671"/>
                  </a:lnTo>
                  <a:lnTo>
                    <a:pt x="392" y="667"/>
                  </a:lnTo>
                  <a:lnTo>
                    <a:pt x="399" y="667"/>
                  </a:lnTo>
                  <a:lnTo>
                    <a:pt x="410" y="667"/>
                  </a:lnTo>
                  <a:lnTo>
                    <a:pt x="421" y="667"/>
                  </a:lnTo>
                  <a:lnTo>
                    <a:pt x="431" y="667"/>
                  </a:lnTo>
                  <a:lnTo>
                    <a:pt x="442" y="664"/>
                  </a:lnTo>
                  <a:lnTo>
                    <a:pt x="453" y="664"/>
                  </a:lnTo>
                  <a:lnTo>
                    <a:pt x="464" y="664"/>
                  </a:lnTo>
                  <a:lnTo>
                    <a:pt x="475" y="660"/>
                  </a:lnTo>
                  <a:lnTo>
                    <a:pt x="486" y="660"/>
                  </a:lnTo>
                  <a:lnTo>
                    <a:pt x="497" y="656"/>
                  </a:lnTo>
                  <a:lnTo>
                    <a:pt x="504" y="656"/>
                  </a:lnTo>
                  <a:lnTo>
                    <a:pt x="511" y="656"/>
                  </a:lnTo>
                  <a:lnTo>
                    <a:pt x="522" y="656"/>
                  </a:lnTo>
                  <a:lnTo>
                    <a:pt x="533" y="656"/>
                  </a:lnTo>
                  <a:lnTo>
                    <a:pt x="540" y="656"/>
                  </a:lnTo>
                  <a:lnTo>
                    <a:pt x="551" y="656"/>
                  </a:lnTo>
                  <a:lnTo>
                    <a:pt x="558" y="656"/>
                  </a:lnTo>
                  <a:lnTo>
                    <a:pt x="569" y="656"/>
                  </a:lnTo>
                  <a:lnTo>
                    <a:pt x="577" y="656"/>
                  </a:lnTo>
                  <a:lnTo>
                    <a:pt x="587" y="656"/>
                  </a:lnTo>
                  <a:lnTo>
                    <a:pt x="598" y="660"/>
                  </a:lnTo>
                  <a:lnTo>
                    <a:pt x="606" y="660"/>
                  </a:lnTo>
                  <a:lnTo>
                    <a:pt x="627" y="664"/>
                  </a:lnTo>
                  <a:lnTo>
                    <a:pt x="638" y="664"/>
                  </a:lnTo>
                  <a:lnTo>
                    <a:pt x="645" y="664"/>
                  </a:lnTo>
                  <a:lnTo>
                    <a:pt x="660" y="667"/>
                  </a:lnTo>
                  <a:lnTo>
                    <a:pt x="667" y="667"/>
                  </a:lnTo>
                  <a:lnTo>
                    <a:pt x="682" y="667"/>
                  </a:lnTo>
                  <a:lnTo>
                    <a:pt x="689" y="671"/>
                  </a:lnTo>
                  <a:lnTo>
                    <a:pt x="700" y="674"/>
                  </a:lnTo>
                  <a:lnTo>
                    <a:pt x="711" y="678"/>
                  </a:lnTo>
                  <a:lnTo>
                    <a:pt x="718" y="678"/>
                  </a:lnTo>
                  <a:lnTo>
                    <a:pt x="729" y="682"/>
                  </a:lnTo>
                  <a:lnTo>
                    <a:pt x="740" y="685"/>
                  </a:lnTo>
                  <a:lnTo>
                    <a:pt x="747" y="689"/>
                  </a:lnTo>
                  <a:lnTo>
                    <a:pt x="758" y="685"/>
                  </a:lnTo>
                  <a:lnTo>
                    <a:pt x="765" y="682"/>
                  </a:lnTo>
                  <a:lnTo>
                    <a:pt x="772" y="682"/>
                  </a:lnTo>
                  <a:lnTo>
                    <a:pt x="783" y="678"/>
                  </a:lnTo>
                  <a:lnTo>
                    <a:pt x="790" y="678"/>
                  </a:lnTo>
                  <a:lnTo>
                    <a:pt x="809" y="674"/>
                  </a:lnTo>
                  <a:lnTo>
                    <a:pt x="816" y="671"/>
                  </a:lnTo>
                  <a:lnTo>
                    <a:pt x="823" y="667"/>
                  </a:lnTo>
                  <a:lnTo>
                    <a:pt x="834" y="667"/>
                  </a:lnTo>
                  <a:lnTo>
                    <a:pt x="848" y="667"/>
                  </a:lnTo>
                  <a:lnTo>
                    <a:pt x="863" y="664"/>
                  </a:lnTo>
                  <a:lnTo>
                    <a:pt x="877" y="660"/>
                  </a:lnTo>
                  <a:lnTo>
                    <a:pt x="888" y="656"/>
                  </a:lnTo>
                  <a:lnTo>
                    <a:pt x="903" y="649"/>
                  </a:lnTo>
                  <a:lnTo>
                    <a:pt x="914" y="645"/>
                  </a:lnTo>
                  <a:lnTo>
                    <a:pt x="925" y="645"/>
                  </a:lnTo>
                  <a:lnTo>
                    <a:pt x="935" y="638"/>
                  </a:lnTo>
                  <a:lnTo>
                    <a:pt x="950" y="635"/>
                  </a:lnTo>
                  <a:lnTo>
                    <a:pt x="961" y="627"/>
                  </a:lnTo>
                  <a:lnTo>
                    <a:pt x="975" y="624"/>
                  </a:lnTo>
                  <a:lnTo>
                    <a:pt x="983" y="616"/>
                  </a:lnTo>
                  <a:lnTo>
                    <a:pt x="990" y="609"/>
                  </a:lnTo>
                  <a:lnTo>
                    <a:pt x="1001" y="602"/>
                  </a:lnTo>
                  <a:lnTo>
                    <a:pt x="1015" y="587"/>
                  </a:lnTo>
                  <a:lnTo>
                    <a:pt x="1022" y="577"/>
                  </a:lnTo>
                  <a:lnTo>
                    <a:pt x="1030" y="566"/>
                  </a:lnTo>
                  <a:lnTo>
                    <a:pt x="1037" y="558"/>
                  </a:lnTo>
                  <a:lnTo>
                    <a:pt x="1044" y="544"/>
                  </a:lnTo>
                  <a:lnTo>
                    <a:pt x="1048" y="537"/>
                  </a:lnTo>
                  <a:lnTo>
                    <a:pt x="1055" y="519"/>
                  </a:lnTo>
                  <a:lnTo>
                    <a:pt x="1059" y="508"/>
                  </a:lnTo>
                  <a:lnTo>
                    <a:pt x="1062" y="497"/>
                  </a:lnTo>
                  <a:lnTo>
                    <a:pt x="1066" y="486"/>
                  </a:lnTo>
                  <a:lnTo>
                    <a:pt x="1066" y="475"/>
                  </a:lnTo>
                  <a:lnTo>
                    <a:pt x="1066" y="464"/>
                  </a:lnTo>
                  <a:lnTo>
                    <a:pt x="1066" y="457"/>
                  </a:lnTo>
                  <a:lnTo>
                    <a:pt x="1066" y="446"/>
                  </a:lnTo>
                  <a:lnTo>
                    <a:pt x="1066" y="432"/>
                  </a:lnTo>
                  <a:lnTo>
                    <a:pt x="1062" y="424"/>
                  </a:lnTo>
                  <a:lnTo>
                    <a:pt x="1062" y="413"/>
                  </a:lnTo>
                  <a:lnTo>
                    <a:pt x="1059" y="403"/>
                  </a:lnTo>
                  <a:lnTo>
                    <a:pt x="1055" y="392"/>
                  </a:lnTo>
                  <a:lnTo>
                    <a:pt x="1051" y="381"/>
                  </a:lnTo>
                  <a:lnTo>
                    <a:pt x="1044" y="370"/>
                  </a:lnTo>
                  <a:lnTo>
                    <a:pt x="1037" y="355"/>
                  </a:lnTo>
                  <a:lnTo>
                    <a:pt x="1030" y="348"/>
                  </a:lnTo>
                  <a:lnTo>
                    <a:pt x="1022" y="337"/>
                  </a:lnTo>
                  <a:lnTo>
                    <a:pt x="1019" y="330"/>
                  </a:lnTo>
                  <a:lnTo>
                    <a:pt x="1012" y="323"/>
                  </a:lnTo>
                  <a:lnTo>
                    <a:pt x="1001" y="305"/>
                  </a:lnTo>
                  <a:lnTo>
                    <a:pt x="993" y="301"/>
                  </a:lnTo>
                  <a:lnTo>
                    <a:pt x="986" y="290"/>
                  </a:lnTo>
                  <a:lnTo>
                    <a:pt x="972" y="279"/>
                  </a:lnTo>
                  <a:lnTo>
                    <a:pt x="964" y="272"/>
                  </a:lnTo>
                  <a:lnTo>
                    <a:pt x="957" y="265"/>
                  </a:lnTo>
                  <a:lnTo>
                    <a:pt x="950" y="254"/>
                  </a:lnTo>
                  <a:lnTo>
                    <a:pt x="939" y="247"/>
                  </a:lnTo>
                  <a:lnTo>
                    <a:pt x="932" y="239"/>
                  </a:lnTo>
                  <a:lnTo>
                    <a:pt x="928" y="232"/>
                  </a:lnTo>
                  <a:lnTo>
                    <a:pt x="917" y="228"/>
                  </a:lnTo>
                  <a:lnTo>
                    <a:pt x="917" y="221"/>
                  </a:lnTo>
                  <a:lnTo>
                    <a:pt x="910" y="221"/>
                  </a:lnTo>
                  <a:lnTo>
                    <a:pt x="906" y="214"/>
                  </a:lnTo>
                  <a:lnTo>
                    <a:pt x="903" y="207"/>
                  </a:lnTo>
                  <a:lnTo>
                    <a:pt x="899" y="199"/>
                  </a:lnTo>
                  <a:lnTo>
                    <a:pt x="892" y="189"/>
                  </a:lnTo>
                  <a:lnTo>
                    <a:pt x="892" y="181"/>
                  </a:lnTo>
                  <a:lnTo>
                    <a:pt x="892" y="174"/>
                  </a:lnTo>
                  <a:lnTo>
                    <a:pt x="892" y="167"/>
                  </a:lnTo>
                  <a:lnTo>
                    <a:pt x="892" y="160"/>
                  </a:lnTo>
                  <a:lnTo>
                    <a:pt x="892" y="152"/>
                  </a:lnTo>
                  <a:lnTo>
                    <a:pt x="892" y="145"/>
                  </a:lnTo>
                  <a:lnTo>
                    <a:pt x="892" y="134"/>
                  </a:lnTo>
                  <a:lnTo>
                    <a:pt x="892" y="127"/>
                  </a:lnTo>
                  <a:lnTo>
                    <a:pt x="896" y="116"/>
                  </a:lnTo>
                  <a:lnTo>
                    <a:pt x="899" y="105"/>
                  </a:lnTo>
                  <a:lnTo>
                    <a:pt x="899" y="98"/>
                  </a:lnTo>
                  <a:lnTo>
                    <a:pt x="899" y="91"/>
                  </a:lnTo>
                  <a:lnTo>
                    <a:pt x="899" y="83"/>
                  </a:lnTo>
                  <a:lnTo>
                    <a:pt x="899" y="76"/>
                  </a:lnTo>
                  <a:lnTo>
                    <a:pt x="903" y="69"/>
                  </a:lnTo>
                  <a:lnTo>
                    <a:pt x="906" y="62"/>
                  </a:lnTo>
                  <a:lnTo>
                    <a:pt x="914" y="58"/>
                  </a:lnTo>
                  <a:lnTo>
                    <a:pt x="917" y="51"/>
                  </a:lnTo>
                  <a:lnTo>
                    <a:pt x="925" y="44"/>
                  </a:lnTo>
                  <a:lnTo>
                    <a:pt x="932" y="36"/>
                  </a:lnTo>
                  <a:lnTo>
                    <a:pt x="939" y="36"/>
                  </a:lnTo>
                  <a:lnTo>
                    <a:pt x="950" y="29"/>
                  </a:lnTo>
                  <a:lnTo>
                    <a:pt x="964" y="25"/>
                  </a:lnTo>
                  <a:lnTo>
                    <a:pt x="972" y="25"/>
                  </a:lnTo>
                  <a:lnTo>
                    <a:pt x="975" y="18"/>
                  </a:lnTo>
                  <a:lnTo>
                    <a:pt x="983" y="18"/>
                  </a:lnTo>
                  <a:lnTo>
                    <a:pt x="993" y="18"/>
                  </a:lnTo>
                  <a:lnTo>
                    <a:pt x="1001" y="18"/>
                  </a:lnTo>
                  <a:lnTo>
                    <a:pt x="1008" y="11"/>
                  </a:lnTo>
                  <a:lnTo>
                    <a:pt x="1015" y="11"/>
                  </a:lnTo>
                  <a:lnTo>
                    <a:pt x="1022" y="7"/>
                  </a:lnTo>
                  <a:lnTo>
                    <a:pt x="1033" y="7"/>
                  </a:lnTo>
                  <a:lnTo>
                    <a:pt x="1041" y="7"/>
                  </a:lnTo>
                  <a:lnTo>
                    <a:pt x="1048" y="0"/>
                  </a:lnTo>
                </a:path>
              </a:pathLst>
            </a:custGeom>
            <a:solidFill>
              <a:srgbClr val="FFFFFF"/>
            </a:solidFill>
            <a:ln w="12700" cap="rnd" cmpd="sng">
              <a:solidFill>
                <a:schemeClr val="folHlink"/>
              </a:solidFill>
              <a:prstDash val="solid"/>
              <a:round/>
              <a:headEnd type="none" w="med" len="med"/>
              <a:tailEnd type="none" w="med" len="med"/>
            </a:ln>
            <a:effectLst/>
          </p:spPr>
          <p:txBody>
            <a:bodyPr>
              <a:prstTxWarp prst="textNoShape">
                <a:avLst/>
              </a:prstTxWarp>
            </a:bodyPr>
            <a:lstStyle/>
            <a:p>
              <a:endParaRPr lang="ja-JP" altLang="en-US"/>
            </a:p>
          </p:txBody>
        </p:sp>
        <p:sp>
          <p:nvSpPr>
            <p:cNvPr id="10" name="Freeform 8"/>
            <p:cNvSpPr>
              <a:spLocks/>
            </p:cNvSpPr>
            <p:nvPr/>
          </p:nvSpPr>
          <p:spPr bwMode="auto">
            <a:xfrm>
              <a:off x="409" y="2772"/>
              <a:ext cx="1216" cy="455"/>
            </a:xfrm>
            <a:custGeom>
              <a:avLst/>
              <a:gdLst/>
              <a:ahLst/>
              <a:cxnLst>
                <a:cxn ang="0">
                  <a:pos x="888" y="14"/>
                </a:cxn>
                <a:cxn ang="0">
                  <a:pos x="899" y="58"/>
                </a:cxn>
                <a:cxn ang="0">
                  <a:pos x="921" y="87"/>
                </a:cxn>
                <a:cxn ang="0">
                  <a:pos x="950" y="112"/>
                </a:cxn>
                <a:cxn ang="0">
                  <a:pos x="979" y="138"/>
                </a:cxn>
                <a:cxn ang="0">
                  <a:pos x="1008" y="174"/>
                </a:cxn>
                <a:cxn ang="0">
                  <a:pos x="1030" y="196"/>
                </a:cxn>
                <a:cxn ang="0">
                  <a:pos x="1048" y="228"/>
                </a:cxn>
                <a:cxn ang="0">
                  <a:pos x="1051" y="268"/>
                </a:cxn>
                <a:cxn ang="0">
                  <a:pos x="1059" y="308"/>
                </a:cxn>
                <a:cxn ang="0">
                  <a:pos x="1066" y="344"/>
                </a:cxn>
                <a:cxn ang="0">
                  <a:pos x="1062" y="384"/>
                </a:cxn>
                <a:cxn ang="0">
                  <a:pos x="1048" y="420"/>
                </a:cxn>
                <a:cxn ang="0">
                  <a:pos x="1015" y="449"/>
                </a:cxn>
                <a:cxn ang="0">
                  <a:pos x="986" y="478"/>
                </a:cxn>
                <a:cxn ang="0">
                  <a:pos x="950" y="497"/>
                </a:cxn>
                <a:cxn ang="0">
                  <a:pos x="917" y="507"/>
                </a:cxn>
                <a:cxn ang="0">
                  <a:pos x="877" y="522"/>
                </a:cxn>
                <a:cxn ang="0">
                  <a:pos x="838" y="529"/>
                </a:cxn>
                <a:cxn ang="0">
                  <a:pos x="801" y="529"/>
                </a:cxn>
                <a:cxn ang="0">
                  <a:pos x="765" y="533"/>
                </a:cxn>
                <a:cxn ang="0">
                  <a:pos x="729" y="540"/>
                </a:cxn>
                <a:cxn ang="0">
                  <a:pos x="693" y="533"/>
                </a:cxn>
                <a:cxn ang="0">
                  <a:pos x="656" y="533"/>
                </a:cxn>
                <a:cxn ang="0">
                  <a:pos x="620" y="533"/>
                </a:cxn>
                <a:cxn ang="0">
                  <a:pos x="577" y="533"/>
                </a:cxn>
                <a:cxn ang="0">
                  <a:pos x="537" y="533"/>
                </a:cxn>
                <a:cxn ang="0">
                  <a:pos x="500" y="533"/>
                </a:cxn>
                <a:cxn ang="0">
                  <a:pos x="464" y="533"/>
                </a:cxn>
                <a:cxn ang="0">
                  <a:pos x="424" y="529"/>
                </a:cxn>
                <a:cxn ang="0">
                  <a:pos x="388" y="529"/>
                </a:cxn>
                <a:cxn ang="0">
                  <a:pos x="352" y="536"/>
                </a:cxn>
                <a:cxn ang="0">
                  <a:pos x="315" y="540"/>
                </a:cxn>
                <a:cxn ang="0">
                  <a:pos x="279" y="540"/>
                </a:cxn>
                <a:cxn ang="0">
                  <a:pos x="239" y="536"/>
                </a:cxn>
                <a:cxn ang="0">
                  <a:pos x="203" y="515"/>
                </a:cxn>
                <a:cxn ang="0">
                  <a:pos x="167" y="507"/>
                </a:cxn>
                <a:cxn ang="0">
                  <a:pos x="127" y="486"/>
                </a:cxn>
                <a:cxn ang="0">
                  <a:pos x="102" y="468"/>
                </a:cxn>
                <a:cxn ang="0">
                  <a:pos x="73" y="446"/>
                </a:cxn>
                <a:cxn ang="0">
                  <a:pos x="44" y="417"/>
                </a:cxn>
                <a:cxn ang="0">
                  <a:pos x="18" y="381"/>
                </a:cxn>
                <a:cxn ang="0">
                  <a:pos x="7" y="344"/>
                </a:cxn>
                <a:cxn ang="0">
                  <a:pos x="0" y="308"/>
                </a:cxn>
                <a:cxn ang="0">
                  <a:pos x="11" y="275"/>
                </a:cxn>
                <a:cxn ang="0">
                  <a:pos x="33" y="239"/>
                </a:cxn>
                <a:cxn ang="0">
                  <a:pos x="54" y="210"/>
                </a:cxn>
                <a:cxn ang="0">
                  <a:pos x="69" y="181"/>
                </a:cxn>
                <a:cxn ang="0">
                  <a:pos x="91" y="152"/>
                </a:cxn>
                <a:cxn ang="0">
                  <a:pos x="105" y="116"/>
                </a:cxn>
                <a:cxn ang="0">
                  <a:pos x="123" y="80"/>
                </a:cxn>
                <a:cxn ang="0">
                  <a:pos x="138" y="43"/>
                </a:cxn>
              </a:cxnLst>
              <a:rect l="0" t="0" r="r" b="b"/>
              <a:pathLst>
                <a:path w="1067" h="541">
                  <a:moveTo>
                    <a:pt x="141" y="11"/>
                  </a:moveTo>
                  <a:lnTo>
                    <a:pt x="881" y="11"/>
                  </a:lnTo>
                  <a:lnTo>
                    <a:pt x="888" y="0"/>
                  </a:lnTo>
                  <a:lnTo>
                    <a:pt x="888" y="7"/>
                  </a:lnTo>
                  <a:lnTo>
                    <a:pt x="888" y="14"/>
                  </a:lnTo>
                  <a:lnTo>
                    <a:pt x="892" y="25"/>
                  </a:lnTo>
                  <a:lnTo>
                    <a:pt x="892" y="33"/>
                  </a:lnTo>
                  <a:lnTo>
                    <a:pt x="896" y="40"/>
                  </a:lnTo>
                  <a:lnTo>
                    <a:pt x="899" y="51"/>
                  </a:lnTo>
                  <a:lnTo>
                    <a:pt x="899" y="58"/>
                  </a:lnTo>
                  <a:lnTo>
                    <a:pt x="899" y="65"/>
                  </a:lnTo>
                  <a:lnTo>
                    <a:pt x="899" y="72"/>
                  </a:lnTo>
                  <a:lnTo>
                    <a:pt x="906" y="76"/>
                  </a:lnTo>
                  <a:lnTo>
                    <a:pt x="914" y="83"/>
                  </a:lnTo>
                  <a:lnTo>
                    <a:pt x="921" y="87"/>
                  </a:lnTo>
                  <a:lnTo>
                    <a:pt x="928" y="91"/>
                  </a:lnTo>
                  <a:lnTo>
                    <a:pt x="932" y="98"/>
                  </a:lnTo>
                  <a:lnTo>
                    <a:pt x="939" y="101"/>
                  </a:lnTo>
                  <a:lnTo>
                    <a:pt x="946" y="105"/>
                  </a:lnTo>
                  <a:lnTo>
                    <a:pt x="950" y="112"/>
                  </a:lnTo>
                  <a:lnTo>
                    <a:pt x="957" y="112"/>
                  </a:lnTo>
                  <a:lnTo>
                    <a:pt x="964" y="120"/>
                  </a:lnTo>
                  <a:lnTo>
                    <a:pt x="968" y="127"/>
                  </a:lnTo>
                  <a:lnTo>
                    <a:pt x="975" y="130"/>
                  </a:lnTo>
                  <a:lnTo>
                    <a:pt x="979" y="138"/>
                  </a:lnTo>
                  <a:lnTo>
                    <a:pt x="986" y="145"/>
                  </a:lnTo>
                  <a:lnTo>
                    <a:pt x="993" y="152"/>
                  </a:lnTo>
                  <a:lnTo>
                    <a:pt x="997" y="159"/>
                  </a:lnTo>
                  <a:lnTo>
                    <a:pt x="1004" y="167"/>
                  </a:lnTo>
                  <a:lnTo>
                    <a:pt x="1008" y="174"/>
                  </a:lnTo>
                  <a:lnTo>
                    <a:pt x="1015" y="174"/>
                  </a:lnTo>
                  <a:lnTo>
                    <a:pt x="1019" y="181"/>
                  </a:lnTo>
                  <a:lnTo>
                    <a:pt x="1019" y="188"/>
                  </a:lnTo>
                  <a:lnTo>
                    <a:pt x="1026" y="188"/>
                  </a:lnTo>
                  <a:lnTo>
                    <a:pt x="1030" y="196"/>
                  </a:lnTo>
                  <a:lnTo>
                    <a:pt x="1033" y="203"/>
                  </a:lnTo>
                  <a:lnTo>
                    <a:pt x="1041" y="207"/>
                  </a:lnTo>
                  <a:lnTo>
                    <a:pt x="1044" y="214"/>
                  </a:lnTo>
                  <a:lnTo>
                    <a:pt x="1048" y="221"/>
                  </a:lnTo>
                  <a:lnTo>
                    <a:pt x="1048" y="228"/>
                  </a:lnTo>
                  <a:lnTo>
                    <a:pt x="1051" y="239"/>
                  </a:lnTo>
                  <a:lnTo>
                    <a:pt x="1051" y="246"/>
                  </a:lnTo>
                  <a:lnTo>
                    <a:pt x="1051" y="254"/>
                  </a:lnTo>
                  <a:lnTo>
                    <a:pt x="1051" y="261"/>
                  </a:lnTo>
                  <a:lnTo>
                    <a:pt x="1051" y="268"/>
                  </a:lnTo>
                  <a:lnTo>
                    <a:pt x="1059" y="279"/>
                  </a:lnTo>
                  <a:lnTo>
                    <a:pt x="1059" y="286"/>
                  </a:lnTo>
                  <a:lnTo>
                    <a:pt x="1059" y="294"/>
                  </a:lnTo>
                  <a:lnTo>
                    <a:pt x="1059" y="301"/>
                  </a:lnTo>
                  <a:lnTo>
                    <a:pt x="1059" y="308"/>
                  </a:lnTo>
                  <a:lnTo>
                    <a:pt x="1062" y="315"/>
                  </a:lnTo>
                  <a:lnTo>
                    <a:pt x="1066" y="323"/>
                  </a:lnTo>
                  <a:lnTo>
                    <a:pt x="1066" y="330"/>
                  </a:lnTo>
                  <a:lnTo>
                    <a:pt x="1066" y="337"/>
                  </a:lnTo>
                  <a:lnTo>
                    <a:pt x="1066" y="344"/>
                  </a:lnTo>
                  <a:lnTo>
                    <a:pt x="1066" y="355"/>
                  </a:lnTo>
                  <a:lnTo>
                    <a:pt x="1066" y="362"/>
                  </a:lnTo>
                  <a:lnTo>
                    <a:pt x="1062" y="370"/>
                  </a:lnTo>
                  <a:lnTo>
                    <a:pt x="1062" y="377"/>
                  </a:lnTo>
                  <a:lnTo>
                    <a:pt x="1062" y="384"/>
                  </a:lnTo>
                  <a:lnTo>
                    <a:pt x="1059" y="391"/>
                  </a:lnTo>
                  <a:lnTo>
                    <a:pt x="1059" y="399"/>
                  </a:lnTo>
                  <a:lnTo>
                    <a:pt x="1055" y="406"/>
                  </a:lnTo>
                  <a:lnTo>
                    <a:pt x="1051" y="413"/>
                  </a:lnTo>
                  <a:lnTo>
                    <a:pt x="1048" y="420"/>
                  </a:lnTo>
                  <a:lnTo>
                    <a:pt x="1041" y="428"/>
                  </a:lnTo>
                  <a:lnTo>
                    <a:pt x="1033" y="435"/>
                  </a:lnTo>
                  <a:lnTo>
                    <a:pt x="1026" y="439"/>
                  </a:lnTo>
                  <a:lnTo>
                    <a:pt x="1022" y="446"/>
                  </a:lnTo>
                  <a:lnTo>
                    <a:pt x="1015" y="449"/>
                  </a:lnTo>
                  <a:lnTo>
                    <a:pt x="1012" y="457"/>
                  </a:lnTo>
                  <a:lnTo>
                    <a:pt x="1004" y="460"/>
                  </a:lnTo>
                  <a:lnTo>
                    <a:pt x="1001" y="468"/>
                  </a:lnTo>
                  <a:lnTo>
                    <a:pt x="993" y="471"/>
                  </a:lnTo>
                  <a:lnTo>
                    <a:pt x="986" y="478"/>
                  </a:lnTo>
                  <a:lnTo>
                    <a:pt x="979" y="482"/>
                  </a:lnTo>
                  <a:lnTo>
                    <a:pt x="972" y="486"/>
                  </a:lnTo>
                  <a:lnTo>
                    <a:pt x="964" y="489"/>
                  </a:lnTo>
                  <a:lnTo>
                    <a:pt x="957" y="493"/>
                  </a:lnTo>
                  <a:lnTo>
                    <a:pt x="950" y="497"/>
                  </a:lnTo>
                  <a:lnTo>
                    <a:pt x="943" y="497"/>
                  </a:lnTo>
                  <a:lnTo>
                    <a:pt x="943" y="504"/>
                  </a:lnTo>
                  <a:lnTo>
                    <a:pt x="935" y="504"/>
                  </a:lnTo>
                  <a:lnTo>
                    <a:pt x="928" y="504"/>
                  </a:lnTo>
                  <a:lnTo>
                    <a:pt x="917" y="507"/>
                  </a:lnTo>
                  <a:lnTo>
                    <a:pt x="910" y="511"/>
                  </a:lnTo>
                  <a:lnTo>
                    <a:pt x="903" y="515"/>
                  </a:lnTo>
                  <a:lnTo>
                    <a:pt x="892" y="518"/>
                  </a:lnTo>
                  <a:lnTo>
                    <a:pt x="885" y="522"/>
                  </a:lnTo>
                  <a:lnTo>
                    <a:pt x="877" y="522"/>
                  </a:lnTo>
                  <a:lnTo>
                    <a:pt x="870" y="522"/>
                  </a:lnTo>
                  <a:lnTo>
                    <a:pt x="863" y="526"/>
                  </a:lnTo>
                  <a:lnTo>
                    <a:pt x="856" y="526"/>
                  </a:lnTo>
                  <a:lnTo>
                    <a:pt x="848" y="526"/>
                  </a:lnTo>
                  <a:lnTo>
                    <a:pt x="838" y="529"/>
                  </a:lnTo>
                  <a:lnTo>
                    <a:pt x="830" y="529"/>
                  </a:lnTo>
                  <a:lnTo>
                    <a:pt x="823" y="529"/>
                  </a:lnTo>
                  <a:lnTo>
                    <a:pt x="816" y="529"/>
                  </a:lnTo>
                  <a:lnTo>
                    <a:pt x="809" y="529"/>
                  </a:lnTo>
                  <a:lnTo>
                    <a:pt x="801" y="529"/>
                  </a:lnTo>
                  <a:lnTo>
                    <a:pt x="794" y="529"/>
                  </a:lnTo>
                  <a:lnTo>
                    <a:pt x="787" y="529"/>
                  </a:lnTo>
                  <a:lnTo>
                    <a:pt x="780" y="529"/>
                  </a:lnTo>
                  <a:lnTo>
                    <a:pt x="772" y="529"/>
                  </a:lnTo>
                  <a:lnTo>
                    <a:pt x="765" y="533"/>
                  </a:lnTo>
                  <a:lnTo>
                    <a:pt x="758" y="533"/>
                  </a:lnTo>
                  <a:lnTo>
                    <a:pt x="751" y="536"/>
                  </a:lnTo>
                  <a:lnTo>
                    <a:pt x="743" y="540"/>
                  </a:lnTo>
                  <a:lnTo>
                    <a:pt x="736" y="540"/>
                  </a:lnTo>
                  <a:lnTo>
                    <a:pt x="729" y="540"/>
                  </a:lnTo>
                  <a:lnTo>
                    <a:pt x="722" y="540"/>
                  </a:lnTo>
                  <a:lnTo>
                    <a:pt x="714" y="536"/>
                  </a:lnTo>
                  <a:lnTo>
                    <a:pt x="707" y="536"/>
                  </a:lnTo>
                  <a:lnTo>
                    <a:pt x="700" y="533"/>
                  </a:lnTo>
                  <a:lnTo>
                    <a:pt x="693" y="533"/>
                  </a:lnTo>
                  <a:lnTo>
                    <a:pt x="685" y="533"/>
                  </a:lnTo>
                  <a:lnTo>
                    <a:pt x="678" y="533"/>
                  </a:lnTo>
                  <a:lnTo>
                    <a:pt x="671" y="533"/>
                  </a:lnTo>
                  <a:lnTo>
                    <a:pt x="664" y="533"/>
                  </a:lnTo>
                  <a:lnTo>
                    <a:pt x="656" y="533"/>
                  </a:lnTo>
                  <a:lnTo>
                    <a:pt x="649" y="533"/>
                  </a:lnTo>
                  <a:lnTo>
                    <a:pt x="642" y="533"/>
                  </a:lnTo>
                  <a:lnTo>
                    <a:pt x="635" y="533"/>
                  </a:lnTo>
                  <a:lnTo>
                    <a:pt x="627" y="533"/>
                  </a:lnTo>
                  <a:lnTo>
                    <a:pt x="620" y="533"/>
                  </a:lnTo>
                  <a:lnTo>
                    <a:pt x="609" y="533"/>
                  </a:lnTo>
                  <a:lnTo>
                    <a:pt x="602" y="533"/>
                  </a:lnTo>
                  <a:lnTo>
                    <a:pt x="595" y="533"/>
                  </a:lnTo>
                  <a:lnTo>
                    <a:pt x="584" y="533"/>
                  </a:lnTo>
                  <a:lnTo>
                    <a:pt x="577" y="533"/>
                  </a:lnTo>
                  <a:lnTo>
                    <a:pt x="569" y="533"/>
                  </a:lnTo>
                  <a:lnTo>
                    <a:pt x="562" y="533"/>
                  </a:lnTo>
                  <a:lnTo>
                    <a:pt x="551" y="533"/>
                  </a:lnTo>
                  <a:lnTo>
                    <a:pt x="544" y="533"/>
                  </a:lnTo>
                  <a:lnTo>
                    <a:pt x="537" y="533"/>
                  </a:lnTo>
                  <a:lnTo>
                    <a:pt x="529" y="533"/>
                  </a:lnTo>
                  <a:lnTo>
                    <a:pt x="522" y="533"/>
                  </a:lnTo>
                  <a:lnTo>
                    <a:pt x="515" y="533"/>
                  </a:lnTo>
                  <a:lnTo>
                    <a:pt x="508" y="533"/>
                  </a:lnTo>
                  <a:lnTo>
                    <a:pt x="500" y="533"/>
                  </a:lnTo>
                  <a:lnTo>
                    <a:pt x="493" y="533"/>
                  </a:lnTo>
                  <a:lnTo>
                    <a:pt x="486" y="533"/>
                  </a:lnTo>
                  <a:lnTo>
                    <a:pt x="479" y="533"/>
                  </a:lnTo>
                  <a:lnTo>
                    <a:pt x="471" y="533"/>
                  </a:lnTo>
                  <a:lnTo>
                    <a:pt x="464" y="533"/>
                  </a:lnTo>
                  <a:lnTo>
                    <a:pt x="457" y="533"/>
                  </a:lnTo>
                  <a:lnTo>
                    <a:pt x="450" y="533"/>
                  </a:lnTo>
                  <a:lnTo>
                    <a:pt x="439" y="533"/>
                  </a:lnTo>
                  <a:lnTo>
                    <a:pt x="431" y="529"/>
                  </a:lnTo>
                  <a:lnTo>
                    <a:pt x="424" y="529"/>
                  </a:lnTo>
                  <a:lnTo>
                    <a:pt x="417" y="529"/>
                  </a:lnTo>
                  <a:lnTo>
                    <a:pt x="410" y="529"/>
                  </a:lnTo>
                  <a:lnTo>
                    <a:pt x="402" y="529"/>
                  </a:lnTo>
                  <a:lnTo>
                    <a:pt x="395" y="529"/>
                  </a:lnTo>
                  <a:lnTo>
                    <a:pt x="388" y="529"/>
                  </a:lnTo>
                  <a:lnTo>
                    <a:pt x="381" y="529"/>
                  </a:lnTo>
                  <a:lnTo>
                    <a:pt x="373" y="529"/>
                  </a:lnTo>
                  <a:lnTo>
                    <a:pt x="366" y="529"/>
                  </a:lnTo>
                  <a:lnTo>
                    <a:pt x="359" y="529"/>
                  </a:lnTo>
                  <a:lnTo>
                    <a:pt x="352" y="536"/>
                  </a:lnTo>
                  <a:lnTo>
                    <a:pt x="344" y="540"/>
                  </a:lnTo>
                  <a:lnTo>
                    <a:pt x="337" y="540"/>
                  </a:lnTo>
                  <a:lnTo>
                    <a:pt x="330" y="540"/>
                  </a:lnTo>
                  <a:lnTo>
                    <a:pt x="323" y="540"/>
                  </a:lnTo>
                  <a:lnTo>
                    <a:pt x="315" y="540"/>
                  </a:lnTo>
                  <a:lnTo>
                    <a:pt x="308" y="540"/>
                  </a:lnTo>
                  <a:lnTo>
                    <a:pt x="301" y="540"/>
                  </a:lnTo>
                  <a:lnTo>
                    <a:pt x="294" y="540"/>
                  </a:lnTo>
                  <a:lnTo>
                    <a:pt x="286" y="540"/>
                  </a:lnTo>
                  <a:lnTo>
                    <a:pt x="279" y="540"/>
                  </a:lnTo>
                  <a:lnTo>
                    <a:pt x="272" y="540"/>
                  </a:lnTo>
                  <a:lnTo>
                    <a:pt x="261" y="540"/>
                  </a:lnTo>
                  <a:lnTo>
                    <a:pt x="254" y="540"/>
                  </a:lnTo>
                  <a:lnTo>
                    <a:pt x="247" y="536"/>
                  </a:lnTo>
                  <a:lnTo>
                    <a:pt x="239" y="536"/>
                  </a:lnTo>
                  <a:lnTo>
                    <a:pt x="232" y="533"/>
                  </a:lnTo>
                  <a:lnTo>
                    <a:pt x="225" y="529"/>
                  </a:lnTo>
                  <a:lnTo>
                    <a:pt x="214" y="526"/>
                  </a:lnTo>
                  <a:lnTo>
                    <a:pt x="210" y="518"/>
                  </a:lnTo>
                  <a:lnTo>
                    <a:pt x="203" y="515"/>
                  </a:lnTo>
                  <a:lnTo>
                    <a:pt x="196" y="515"/>
                  </a:lnTo>
                  <a:lnTo>
                    <a:pt x="189" y="515"/>
                  </a:lnTo>
                  <a:lnTo>
                    <a:pt x="181" y="511"/>
                  </a:lnTo>
                  <a:lnTo>
                    <a:pt x="174" y="511"/>
                  </a:lnTo>
                  <a:lnTo>
                    <a:pt x="167" y="507"/>
                  </a:lnTo>
                  <a:lnTo>
                    <a:pt x="160" y="507"/>
                  </a:lnTo>
                  <a:lnTo>
                    <a:pt x="152" y="500"/>
                  </a:lnTo>
                  <a:lnTo>
                    <a:pt x="141" y="497"/>
                  </a:lnTo>
                  <a:lnTo>
                    <a:pt x="134" y="493"/>
                  </a:lnTo>
                  <a:lnTo>
                    <a:pt x="127" y="486"/>
                  </a:lnTo>
                  <a:lnTo>
                    <a:pt x="120" y="486"/>
                  </a:lnTo>
                  <a:lnTo>
                    <a:pt x="116" y="478"/>
                  </a:lnTo>
                  <a:lnTo>
                    <a:pt x="109" y="478"/>
                  </a:lnTo>
                  <a:lnTo>
                    <a:pt x="102" y="475"/>
                  </a:lnTo>
                  <a:lnTo>
                    <a:pt x="102" y="468"/>
                  </a:lnTo>
                  <a:lnTo>
                    <a:pt x="94" y="468"/>
                  </a:lnTo>
                  <a:lnTo>
                    <a:pt x="91" y="460"/>
                  </a:lnTo>
                  <a:lnTo>
                    <a:pt x="87" y="453"/>
                  </a:lnTo>
                  <a:lnTo>
                    <a:pt x="80" y="449"/>
                  </a:lnTo>
                  <a:lnTo>
                    <a:pt x="73" y="446"/>
                  </a:lnTo>
                  <a:lnTo>
                    <a:pt x="69" y="439"/>
                  </a:lnTo>
                  <a:lnTo>
                    <a:pt x="62" y="435"/>
                  </a:lnTo>
                  <a:lnTo>
                    <a:pt x="54" y="431"/>
                  </a:lnTo>
                  <a:lnTo>
                    <a:pt x="51" y="424"/>
                  </a:lnTo>
                  <a:lnTo>
                    <a:pt x="44" y="417"/>
                  </a:lnTo>
                  <a:lnTo>
                    <a:pt x="33" y="410"/>
                  </a:lnTo>
                  <a:lnTo>
                    <a:pt x="33" y="402"/>
                  </a:lnTo>
                  <a:lnTo>
                    <a:pt x="25" y="399"/>
                  </a:lnTo>
                  <a:lnTo>
                    <a:pt x="22" y="391"/>
                  </a:lnTo>
                  <a:lnTo>
                    <a:pt x="18" y="381"/>
                  </a:lnTo>
                  <a:lnTo>
                    <a:pt x="15" y="373"/>
                  </a:lnTo>
                  <a:lnTo>
                    <a:pt x="15" y="366"/>
                  </a:lnTo>
                  <a:lnTo>
                    <a:pt x="15" y="359"/>
                  </a:lnTo>
                  <a:lnTo>
                    <a:pt x="11" y="352"/>
                  </a:lnTo>
                  <a:lnTo>
                    <a:pt x="7" y="344"/>
                  </a:lnTo>
                  <a:lnTo>
                    <a:pt x="4" y="337"/>
                  </a:lnTo>
                  <a:lnTo>
                    <a:pt x="4" y="330"/>
                  </a:lnTo>
                  <a:lnTo>
                    <a:pt x="0" y="323"/>
                  </a:lnTo>
                  <a:lnTo>
                    <a:pt x="0" y="315"/>
                  </a:lnTo>
                  <a:lnTo>
                    <a:pt x="0" y="308"/>
                  </a:lnTo>
                  <a:lnTo>
                    <a:pt x="0" y="301"/>
                  </a:lnTo>
                  <a:lnTo>
                    <a:pt x="0" y="294"/>
                  </a:lnTo>
                  <a:lnTo>
                    <a:pt x="4" y="286"/>
                  </a:lnTo>
                  <a:lnTo>
                    <a:pt x="11" y="283"/>
                  </a:lnTo>
                  <a:lnTo>
                    <a:pt x="11" y="275"/>
                  </a:lnTo>
                  <a:lnTo>
                    <a:pt x="18" y="268"/>
                  </a:lnTo>
                  <a:lnTo>
                    <a:pt x="22" y="261"/>
                  </a:lnTo>
                  <a:lnTo>
                    <a:pt x="25" y="254"/>
                  </a:lnTo>
                  <a:lnTo>
                    <a:pt x="29" y="246"/>
                  </a:lnTo>
                  <a:lnTo>
                    <a:pt x="33" y="239"/>
                  </a:lnTo>
                  <a:lnTo>
                    <a:pt x="33" y="232"/>
                  </a:lnTo>
                  <a:lnTo>
                    <a:pt x="40" y="228"/>
                  </a:lnTo>
                  <a:lnTo>
                    <a:pt x="44" y="221"/>
                  </a:lnTo>
                  <a:lnTo>
                    <a:pt x="47" y="214"/>
                  </a:lnTo>
                  <a:lnTo>
                    <a:pt x="54" y="210"/>
                  </a:lnTo>
                  <a:lnTo>
                    <a:pt x="54" y="203"/>
                  </a:lnTo>
                  <a:lnTo>
                    <a:pt x="62" y="203"/>
                  </a:lnTo>
                  <a:lnTo>
                    <a:pt x="62" y="196"/>
                  </a:lnTo>
                  <a:lnTo>
                    <a:pt x="65" y="188"/>
                  </a:lnTo>
                  <a:lnTo>
                    <a:pt x="69" y="181"/>
                  </a:lnTo>
                  <a:lnTo>
                    <a:pt x="73" y="174"/>
                  </a:lnTo>
                  <a:lnTo>
                    <a:pt x="80" y="170"/>
                  </a:lnTo>
                  <a:lnTo>
                    <a:pt x="80" y="163"/>
                  </a:lnTo>
                  <a:lnTo>
                    <a:pt x="83" y="156"/>
                  </a:lnTo>
                  <a:lnTo>
                    <a:pt x="91" y="152"/>
                  </a:lnTo>
                  <a:lnTo>
                    <a:pt x="91" y="145"/>
                  </a:lnTo>
                  <a:lnTo>
                    <a:pt x="94" y="138"/>
                  </a:lnTo>
                  <a:lnTo>
                    <a:pt x="98" y="130"/>
                  </a:lnTo>
                  <a:lnTo>
                    <a:pt x="102" y="123"/>
                  </a:lnTo>
                  <a:lnTo>
                    <a:pt x="105" y="116"/>
                  </a:lnTo>
                  <a:lnTo>
                    <a:pt x="105" y="109"/>
                  </a:lnTo>
                  <a:lnTo>
                    <a:pt x="112" y="101"/>
                  </a:lnTo>
                  <a:lnTo>
                    <a:pt x="116" y="94"/>
                  </a:lnTo>
                  <a:lnTo>
                    <a:pt x="120" y="87"/>
                  </a:lnTo>
                  <a:lnTo>
                    <a:pt x="123" y="80"/>
                  </a:lnTo>
                  <a:lnTo>
                    <a:pt x="127" y="72"/>
                  </a:lnTo>
                  <a:lnTo>
                    <a:pt x="131" y="65"/>
                  </a:lnTo>
                  <a:lnTo>
                    <a:pt x="134" y="58"/>
                  </a:lnTo>
                  <a:lnTo>
                    <a:pt x="134" y="51"/>
                  </a:lnTo>
                  <a:lnTo>
                    <a:pt x="138" y="43"/>
                  </a:lnTo>
                  <a:lnTo>
                    <a:pt x="138" y="36"/>
                  </a:lnTo>
                  <a:lnTo>
                    <a:pt x="141" y="29"/>
                  </a:lnTo>
                  <a:lnTo>
                    <a:pt x="141" y="22"/>
                  </a:lnTo>
                  <a:lnTo>
                    <a:pt x="141" y="11"/>
                  </a:lnTo>
                </a:path>
              </a:pathLst>
            </a:custGeom>
            <a:gradFill rotWithShape="0">
              <a:gsLst>
                <a:gs pos="0">
                  <a:srgbClr val="FE9B03">
                    <a:gamma/>
                    <a:shade val="29804"/>
                    <a:invGamma/>
                  </a:srgbClr>
                </a:gs>
                <a:gs pos="100000">
                  <a:srgbClr val="FE9B03"/>
                </a:gs>
              </a:gsLst>
              <a:lin ang="5400000" scaled="1"/>
            </a:gradFill>
            <a:ln w="12700" cap="rnd" cmpd="sng">
              <a:solidFill>
                <a:schemeClr val="folHlink"/>
              </a:solidFill>
              <a:prstDash val="solid"/>
              <a:round/>
              <a:headEnd type="none" w="med" len="med"/>
              <a:tailEnd type="none" w="med" len="med"/>
            </a:ln>
            <a:effectLst/>
          </p:spPr>
          <p:txBody>
            <a:bodyPr>
              <a:prstTxWarp prst="textNoShape">
                <a:avLst/>
              </a:prstTxWarp>
            </a:bodyPr>
            <a:lstStyle/>
            <a:p>
              <a:endParaRPr lang="ja-JP" altLang="en-US"/>
            </a:p>
          </p:txBody>
        </p:sp>
        <p:sp>
          <p:nvSpPr>
            <p:cNvPr id="11" name="Freeform 9"/>
            <p:cNvSpPr>
              <a:spLocks/>
            </p:cNvSpPr>
            <p:nvPr/>
          </p:nvSpPr>
          <p:spPr bwMode="auto">
            <a:xfrm>
              <a:off x="1151" y="2007"/>
              <a:ext cx="821" cy="567"/>
            </a:xfrm>
            <a:custGeom>
              <a:avLst/>
              <a:gdLst/>
              <a:ahLst/>
              <a:cxnLst>
                <a:cxn ang="0">
                  <a:pos x="603" y="0"/>
                </a:cxn>
                <a:cxn ang="0">
                  <a:pos x="720" y="130"/>
                </a:cxn>
                <a:cxn ang="0">
                  <a:pos x="118" y="673"/>
                </a:cxn>
                <a:cxn ang="0">
                  <a:pos x="0" y="543"/>
                </a:cxn>
                <a:cxn ang="0">
                  <a:pos x="603" y="0"/>
                </a:cxn>
              </a:cxnLst>
              <a:rect l="0" t="0" r="r" b="b"/>
              <a:pathLst>
                <a:path w="721" h="674">
                  <a:moveTo>
                    <a:pt x="603" y="0"/>
                  </a:moveTo>
                  <a:lnTo>
                    <a:pt x="720" y="130"/>
                  </a:lnTo>
                  <a:lnTo>
                    <a:pt x="118" y="673"/>
                  </a:lnTo>
                  <a:lnTo>
                    <a:pt x="0" y="543"/>
                  </a:lnTo>
                  <a:lnTo>
                    <a:pt x="603" y="0"/>
                  </a:lnTo>
                </a:path>
              </a:pathLst>
            </a:custGeom>
            <a:solidFill>
              <a:srgbClr val="C0C0C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ja-JP" altLang="en-US"/>
            </a:p>
          </p:txBody>
        </p:sp>
        <p:sp>
          <p:nvSpPr>
            <p:cNvPr id="12" name="Freeform 10"/>
            <p:cNvSpPr>
              <a:spLocks/>
            </p:cNvSpPr>
            <p:nvPr/>
          </p:nvSpPr>
          <p:spPr bwMode="auto">
            <a:xfrm>
              <a:off x="1189" y="2034"/>
              <a:ext cx="748" cy="514"/>
            </a:xfrm>
            <a:custGeom>
              <a:avLst/>
              <a:gdLst/>
              <a:ahLst/>
              <a:cxnLst>
                <a:cxn ang="0">
                  <a:pos x="551" y="0"/>
                </a:cxn>
                <a:cxn ang="0">
                  <a:pos x="654" y="114"/>
                </a:cxn>
                <a:cxn ang="0">
                  <a:pos x="103" y="610"/>
                </a:cxn>
                <a:cxn ang="0">
                  <a:pos x="0" y="496"/>
                </a:cxn>
                <a:cxn ang="0">
                  <a:pos x="551" y="0"/>
                </a:cxn>
              </a:cxnLst>
              <a:rect l="0" t="0" r="r" b="b"/>
              <a:pathLst>
                <a:path w="655" h="611">
                  <a:moveTo>
                    <a:pt x="551" y="0"/>
                  </a:moveTo>
                  <a:lnTo>
                    <a:pt x="654" y="114"/>
                  </a:lnTo>
                  <a:lnTo>
                    <a:pt x="103" y="610"/>
                  </a:lnTo>
                  <a:lnTo>
                    <a:pt x="0" y="496"/>
                  </a:lnTo>
                  <a:lnTo>
                    <a:pt x="551" y="0"/>
                  </a:lnTo>
                </a:path>
              </a:pathLst>
            </a:custGeom>
            <a:solidFill>
              <a:srgbClr val="00000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ja-JP" altLang="en-US"/>
            </a:p>
          </p:txBody>
        </p:sp>
        <p:sp>
          <p:nvSpPr>
            <p:cNvPr id="13" name="Freeform 11"/>
            <p:cNvSpPr>
              <a:spLocks/>
            </p:cNvSpPr>
            <p:nvPr/>
          </p:nvSpPr>
          <p:spPr bwMode="auto">
            <a:xfrm>
              <a:off x="1450" y="2043"/>
              <a:ext cx="474" cy="331"/>
            </a:xfrm>
            <a:custGeom>
              <a:avLst/>
              <a:gdLst/>
              <a:ahLst/>
              <a:cxnLst>
                <a:cxn ang="0">
                  <a:pos x="320" y="0"/>
                </a:cxn>
                <a:cxn ang="0">
                  <a:pos x="414" y="106"/>
                </a:cxn>
                <a:cxn ang="0">
                  <a:pos x="95" y="392"/>
                </a:cxn>
                <a:cxn ang="0">
                  <a:pos x="0" y="287"/>
                </a:cxn>
                <a:cxn ang="0">
                  <a:pos x="320" y="0"/>
                </a:cxn>
              </a:cxnLst>
              <a:rect l="0" t="0" r="r" b="b"/>
              <a:pathLst>
                <a:path w="415" h="393">
                  <a:moveTo>
                    <a:pt x="320" y="0"/>
                  </a:moveTo>
                  <a:lnTo>
                    <a:pt x="414" y="106"/>
                  </a:lnTo>
                  <a:lnTo>
                    <a:pt x="95" y="392"/>
                  </a:lnTo>
                  <a:lnTo>
                    <a:pt x="0" y="287"/>
                  </a:lnTo>
                  <a:lnTo>
                    <a:pt x="320" y="0"/>
                  </a:lnTo>
                </a:path>
              </a:pathLst>
            </a:custGeom>
            <a:solidFill>
              <a:srgbClr val="80808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ja-JP" altLang="en-US"/>
            </a:p>
          </p:txBody>
        </p:sp>
        <p:sp>
          <p:nvSpPr>
            <p:cNvPr id="14" name="Freeform 12"/>
            <p:cNvSpPr>
              <a:spLocks/>
            </p:cNvSpPr>
            <p:nvPr/>
          </p:nvSpPr>
          <p:spPr bwMode="auto">
            <a:xfrm>
              <a:off x="1201" y="2306"/>
              <a:ext cx="328" cy="236"/>
            </a:xfrm>
            <a:custGeom>
              <a:avLst/>
              <a:gdLst/>
              <a:ahLst/>
              <a:cxnLst>
                <a:cxn ang="0">
                  <a:pos x="192" y="0"/>
                </a:cxn>
                <a:cxn ang="0">
                  <a:pos x="287" y="106"/>
                </a:cxn>
                <a:cxn ang="0">
                  <a:pos x="95" y="279"/>
                </a:cxn>
                <a:cxn ang="0">
                  <a:pos x="0" y="173"/>
                </a:cxn>
                <a:cxn ang="0">
                  <a:pos x="192" y="0"/>
                </a:cxn>
              </a:cxnLst>
              <a:rect l="0" t="0" r="r" b="b"/>
              <a:pathLst>
                <a:path w="288" h="280">
                  <a:moveTo>
                    <a:pt x="192" y="0"/>
                  </a:moveTo>
                  <a:lnTo>
                    <a:pt x="287" y="106"/>
                  </a:lnTo>
                  <a:lnTo>
                    <a:pt x="95" y="279"/>
                  </a:lnTo>
                  <a:lnTo>
                    <a:pt x="0" y="173"/>
                  </a:lnTo>
                  <a:lnTo>
                    <a:pt x="192" y="0"/>
                  </a:lnTo>
                </a:path>
              </a:pathLst>
            </a:custGeom>
            <a:solidFill>
              <a:srgbClr val="FE9B03"/>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ja-JP" altLang="en-US"/>
            </a:p>
          </p:txBody>
        </p:sp>
        <p:sp>
          <p:nvSpPr>
            <p:cNvPr id="15" name="Freeform 13"/>
            <p:cNvSpPr>
              <a:spLocks/>
            </p:cNvSpPr>
            <p:nvPr/>
          </p:nvSpPr>
          <p:spPr bwMode="auto">
            <a:xfrm>
              <a:off x="1881" y="1935"/>
              <a:ext cx="191" cy="154"/>
            </a:xfrm>
            <a:custGeom>
              <a:avLst/>
              <a:gdLst/>
              <a:ahLst/>
              <a:cxnLst>
                <a:cxn ang="0">
                  <a:pos x="18" y="0"/>
                </a:cxn>
                <a:cxn ang="0">
                  <a:pos x="167" y="167"/>
                </a:cxn>
                <a:cxn ang="0">
                  <a:pos x="149" y="182"/>
                </a:cxn>
                <a:cxn ang="0">
                  <a:pos x="0" y="15"/>
                </a:cxn>
                <a:cxn ang="0">
                  <a:pos x="18" y="0"/>
                </a:cxn>
              </a:cxnLst>
              <a:rect l="0" t="0" r="r" b="b"/>
              <a:pathLst>
                <a:path w="168" h="183">
                  <a:moveTo>
                    <a:pt x="18" y="0"/>
                  </a:moveTo>
                  <a:lnTo>
                    <a:pt x="167" y="167"/>
                  </a:lnTo>
                  <a:lnTo>
                    <a:pt x="149" y="182"/>
                  </a:lnTo>
                  <a:lnTo>
                    <a:pt x="0" y="15"/>
                  </a:lnTo>
                  <a:lnTo>
                    <a:pt x="18" y="0"/>
                  </a:lnTo>
                </a:path>
              </a:pathLst>
            </a:custGeom>
            <a:solidFill>
              <a:srgbClr val="C0C0C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ja-JP" altLang="en-US"/>
            </a:p>
          </p:txBody>
        </p:sp>
        <p:sp>
          <p:nvSpPr>
            <p:cNvPr id="16" name="Freeform 14"/>
            <p:cNvSpPr>
              <a:spLocks/>
            </p:cNvSpPr>
            <p:nvPr/>
          </p:nvSpPr>
          <p:spPr bwMode="auto">
            <a:xfrm>
              <a:off x="1969" y="2003"/>
              <a:ext cx="48" cy="35"/>
            </a:xfrm>
            <a:custGeom>
              <a:avLst/>
              <a:gdLst/>
              <a:ahLst/>
              <a:cxnLst>
                <a:cxn ang="0">
                  <a:pos x="12" y="0"/>
                </a:cxn>
                <a:cxn ang="0">
                  <a:pos x="40" y="29"/>
                </a:cxn>
                <a:cxn ang="0">
                  <a:pos x="28" y="41"/>
                </a:cxn>
                <a:cxn ang="0">
                  <a:pos x="0" y="10"/>
                </a:cxn>
                <a:cxn ang="0">
                  <a:pos x="12" y="0"/>
                </a:cxn>
              </a:cxnLst>
              <a:rect l="0" t="0" r="r" b="b"/>
              <a:pathLst>
                <a:path w="41" h="42">
                  <a:moveTo>
                    <a:pt x="12" y="0"/>
                  </a:moveTo>
                  <a:lnTo>
                    <a:pt x="40" y="29"/>
                  </a:lnTo>
                  <a:lnTo>
                    <a:pt x="28" y="41"/>
                  </a:lnTo>
                  <a:lnTo>
                    <a:pt x="0" y="10"/>
                  </a:lnTo>
                  <a:lnTo>
                    <a:pt x="12" y="0"/>
                  </a:lnTo>
                </a:path>
              </a:pathLst>
            </a:custGeom>
            <a:solidFill>
              <a:srgbClr val="FFFFFF"/>
            </a:solidFill>
            <a:ln w="12700" cap="rnd" cmpd="sng">
              <a:noFill/>
              <a:prstDash val="solid"/>
              <a:round/>
              <a:headEnd type="none" w="med" len="med"/>
              <a:tailEnd type="none" w="med" len="med"/>
            </a:ln>
            <a:effectLst/>
          </p:spPr>
          <p:txBody>
            <a:bodyPr>
              <a:prstTxWarp prst="textNoShape">
                <a:avLst/>
              </a:prstTxWarp>
            </a:bodyPr>
            <a:lstStyle/>
            <a:p>
              <a:endParaRPr lang="ja-JP" altLang="en-US"/>
            </a:p>
          </p:txBody>
        </p:sp>
        <p:sp>
          <p:nvSpPr>
            <p:cNvPr id="17" name="Freeform 15"/>
            <p:cNvSpPr>
              <a:spLocks/>
            </p:cNvSpPr>
            <p:nvPr/>
          </p:nvSpPr>
          <p:spPr bwMode="auto">
            <a:xfrm>
              <a:off x="1864" y="2005"/>
              <a:ext cx="117" cy="81"/>
            </a:xfrm>
            <a:custGeom>
              <a:avLst/>
              <a:gdLst/>
              <a:ahLst/>
              <a:cxnLst>
                <a:cxn ang="0">
                  <a:pos x="74" y="0"/>
                </a:cxn>
                <a:cxn ang="0">
                  <a:pos x="101" y="27"/>
                </a:cxn>
                <a:cxn ang="0">
                  <a:pos x="26" y="95"/>
                </a:cxn>
                <a:cxn ang="0">
                  <a:pos x="0" y="67"/>
                </a:cxn>
                <a:cxn ang="0">
                  <a:pos x="74" y="0"/>
                </a:cxn>
              </a:cxnLst>
              <a:rect l="0" t="0" r="r" b="b"/>
              <a:pathLst>
                <a:path w="102" h="96">
                  <a:moveTo>
                    <a:pt x="74" y="0"/>
                  </a:moveTo>
                  <a:lnTo>
                    <a:pt x="101" y="27"/>
                  </a:lnTo>
                  <a:lnTo>
                    <a:pt x="26" y="95"/>
                  </a:lnTo>
                  <a:lnTo>
                    <a:pt x="0" y="67"/>
                  </a:lnTo>
                  <a:lnTo>
                    <a:pt x="74" y="0"/>
                  </a:lnTo>
                </a:path>
              </a:pathLst>
            </a:custGeom>
            <a:solidFill>
              <a:srgbClr val="FFFFFF"/>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ja-JP" altLang="en-US"/>
            </a:p>
          </p:txBody>
        </p:sp>
        <p:sp>
          <p:nvSpPr>
            <p:cNvPr id="18" name="Freeform 16"/>
            <p:cNvSpPr>
              <a:spLocks/>
            </p:cNvSpPr>
            <p:nvPr/>
          </p:nvSpPr>
          <p:spPr bwMode="auto">
            <a:xfrm>
              <a:off x="6306" y="302"/>
              <a:ext cx="57" cy="37"/>
            </a:xfrm>
            <a:custGeom>
              <a:avLst/>
              <a:gdLst/>
              <a:ahLst/>
              <a:cxnLst>
                <a:cxn ang="0">
                  <a:pos x="44" y="0"/>
                </a:cxn>
                <a:cxn ang="0">
                  <a:pos x="49" y="4"/>
                </a:cxn>
                <a:cxn ang="0">
                  <a:pos x="5" y="44"/>
                </a:cxn>
                <a:cxn ang="0">
                  <a:pos x="0" y="40"/>
                </a:cxn>
                <a:cxn ang="0">
                  <a:pos x="44" y="0"/>
                </a:cxn>
              </a:cxnLst>
              <a:rect l="0" t="0" r="r" b="b"/>
              <a:pathLst>
                <a:path w="50" h="45">
                  <a:moveTo>
                    <a:pt x="44" y="0"/>
                  </a:moveTo>
                  <a:lnTo>
                    <a:pt x="49" y="4"/>
                  </a:lnTo>
                  <a:lnTo>
                    <a:pt x="5" y="44"/>
                  </a:lnTo>
                  <a:lnTo>
                    <a:pt x="0" y="40"/>
                  </a:lnTo>
                  <a:lnTo>
                    <a:pt x="44" y="0"/>
                  </a:lnTo>
                </a:path>
              </a:pathLst>
            </a:custGeom>
            <a:solidFill>
              <a:srgbClr val="C0C0C0"/>
            </a:solidFill>
            <a:ln w="12700" cap="rnd" cmpd="sng">
              <a:noFill/>
              <a:prstDash val="solid"/>
              <a:round/>
              <a:headEnd type="none" w="med" len="med"/>
              <a:tailEnd type="none" w="med" len="med"/>
            </a:ln>
            <a:effectLst/>
          </p:spPr>
          <p:txBody>
            <a:bodyPr>
              <a:prstTxWarp prst="textNoShape">
                <a:avLst/>
              </a:prstTxWarp>
            </a:bodyPr>
            <a:lstStyle/>
            <a:p>
              <a:endParaRPr lang="ja-JP" altLang="en-US"/>
            </a:p>
          </p:txBody>
        </p:sp>
        <p:sp>
          <p:nvSpPr>
            <p:cNvPr id="19" name="Freeform 17"/>
            <p:cNvSpPr>
              <a:spLocks/>
            </p:cNvSpPr>
            <p:nvPr/>
          </p:nvSpPr>
          <p:spPr bwMode="auto">
            <a:xfrm>
              <a:off x="1430" y="2282"/>
              <a:ext cx="128" cy="103"/>
            </a:xfrm>
            <a:custGeom>
              <a:avLst/>
              <a:gdLst/>
              <a:ahLst/>
              <a:cxnLst>
                <a:cxn ang="0">
                  <a:pos x="15" y="0"/>
                </a:cxn>
                <a:cxn ang="0">
                  <a:pos x="113" y="108"/>
                </a:cxn>
                <a:cxn ang="0">
                  <a:pos x="99" y="122"/>
                </a:cxn>
                <a:cxn ang="0">
                  <a:pos x="0" y="14"/>
                </a:cxn>
                <a:cxn ang="0">
                  <a:pos x="15" y="0"/>
                </a:cxn>
              </a:cxnLst>
              <a:rect l="0" t="0" r="r" b="b"/>
              <a:pathLst>
                <a:path w="114" h="123">
                  <a:moveTo>
                    <a:pt x="15" y="0"/>
                  </a:moveTo>
                  <a:lnTo>
                    <a:pt x="113" y="108"/>
                  </a:lnTo>
                  <a:lnTo>
                    <a:pt x="99" y="122"/>
                  </a:lnTo>
                  <a:lnTo>
                    <a:pt x="0" y="14"/>
                  </a:lnTo>
                  <a:lnTo>
                    <a:pt x="15" y="0"/>
                  </a:lnTo>
                </a:path>
              </a:pathLst>
            </a:custGeom>
            <a:solidFill>
              <a:srgbClr val="C0C0C0"/>
            </a:solidFill>
            <a:ln w="12700" cap="rnd" cmpd="sng">
              <a:noFill/>
              <a:prstDash val="solid"/>
              <a:round/>
              <a:headEnd type="none" w="med" len="med"/>
              <a:tailEnd type="none" w="med" len="med"/>
            </a:ln>
            <a:effectLst/>
          </p:spPr>
          <p:txBody>
            <a:bodyPr>
              <a:prstTxWarp prst="textNoShape">
                <a:avLst/>
              </a:prstTxWarp>
            </a:bodyPr>
            <a:lstStyle/>
            <a:p>
              <a:endParaRPr lang="ja-JP" altLang="en-US"/>
            </a:p>
          </p:txBody>
        </p:sp>
        <p:sp>
          <p:nvSpPr>
            <p:cNvPr id="20" name="Freeform 18"/>
            <p:cNvSpPr>
              <a:spLocks/>
            </p:cNvSpPr>
            <p:nvPr/>
          </p:nvSpPr>
          <p:spPr bwMode="auto">
            <a:xfrm>
              <a:off x="1059" y="2522"/>
              <a:ext cx="172" cy="117"/>
            </a:xfrm>
            <a:custGeom>
              <a:avLst/>
              <a:gdLst/>
              <a:ahLst/>
              <a:cxnLst>
                <a:cxn ang="0">
                  <a:pos x="84" y="0"/>
                </a:cxn>
                <a:cxn ang="0">
                  <a:pos x="150" y="73"/>
                </a:cxn>
                <a:cxn ang="0">
                  <a:pos x="0" y="138"/>
                </a:cxn>
                <a:cxn ang="0">
                  <a:pos x="84" y="0"/>
                </a:cxn>
              </a:cxnLst>
              <a:rect l="0" t="0" r="r" b="b"/>
              <a:pathLst>
                <a:path w="151" h="139">
                  <a:moveTo>
                    <a:pt x="84" y="0"/>
                  </a:moveTo>
                  <a:lnTo>
                    <a:pt x="150" y="73"/>
                  </a:lnTo>
                  <a:lnTo>
                    <a:pt x="0" y="138"/>
                  </a:lnTo>
                  <a:lnTo>
                    <a:pt x="84" y="0"/>
                  </a:lnTo>
                </a:path>
              </a:pathLst>
            </a:custGeom>
            <a:solidFill>
              <a:srgbClr val="C0C0C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ja-JP" altLang="en-US"/>
            </a:p>
          </p:txBody>
        </p:sp>
        <p:sp>
          <p:nvSpPr>
            <p:cNvPr id="21" name="Rectangle 19"/>
            <p:cNvSpPr>
              <a:spLocks noChangeArrowheads="1"/>
            </p:cNvSpPr>
            <p:nvPr/>
          </p:nvSpPr>
          <p:spPr bwMode="auto">
            <a:xfrm rot="2424200">
              <a:off x="1140" y="2539"/>
              <a:ext cx="120" cy="16"/>
            </a:xfrm>
            <a:prstGeom prst="rect">
              <a:avLst/>
            </a:prstGeom>
            <a:solidFill>
              <a:srgbClr val="FFFFFF"/>
            </a:solidFill>
            <a:ln w="12700">
              <a:solidFill>
                <a:srgbClr val="000000"/>
              </a:solidFill>
              <a:miter lim="800000"/>
              <a:headEnd/>
              <a:tailEnd/>
            </a:ln>
            <a:effectLst/>
          </p:spPr>
          <p:txBody>
            <a:bodyPr wrap="none" anchor="ctr">
              <a:prstTxWarp prst="textNoShape">
                <a:avLst/>
              </a:prstTxWarp>
            </a:bodyPr>
            <a:lstStyle/>
            <a:p>
              <a:endParaRPr lang="ja-JP" altLang="en-US"/>
            </a:p>
          </p:txBody>
        </p:sp>
        <p:sp>
          <p:nvSpPr>
            <p:cNvPr id="22" name="Rectangle 20"/>
            <p:cNvSpPr>
              <a:spLocks noChangeArrowheads="1"/>
            </p:cNvSpPr>
            <p:nvPr/>
          </p:nvSpPr>
          <p:spPr bwMode="auto">
            <a:xfrm rot="2485550">
              <a:off x="1150" y="2526"/>
              <a:ext cx="120" cy="21"/>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ja-JP" altLang="en-US"/>
            </a:p>
          </p:txBody>
        </p:sp>
        <p:sp>
          <p:nvSpPr>
            <p:cNvPr id="23" name="Rectangle 21"/>
            <p:cNvSpPr>
              <a:spLocks noChangeArrowheads="1"/>
            </p:cNvSpPr>
            <p:nvPr/>
          </p:nvSpPr>
          <p:spPr bwMode="auto">
            <a:xfrm rot="2880000">
              <a:off x="5611" y="824"/>
              <a:ext cx="17" cy="13"/>
            </a:xfrm>
            <a:prstGeom prst="rect">
              <a:avLst/>
            </a:prstGeom>
            <a:solidFill>
              <a:srgbClr val="FFFFFF"/>
            </a:solidFill>
            <a:ln w="12700">
              <a:noFill/>
              <a:miter lim="800000"/>
              <a:headEnd/>
              <a:tailEnd/>
            </a:ln>
            <a:effectLst/>
          </p:spPr>
          <p:txBody>
            <a:bodyPr wrap="none" anchor="ctr">
              <a:prstTxWarp prst="textNoShape">
                <a:avLst/>
              </a:prstTxWarp>
            </a:bodyPr>
            <a:lstStyle/>
            <a:p>
              <a:endParaRPr lang="ja-JP" altLang="en-US"/>
            </a:p>
          </p:txBody>
        </p:sp>
        <p:sp>
          <p:nvSpPr>
            <p:cNvPr id="24" name="Freeform 22"/>
            <p:cNvSpPr>
              <a:spLocks/>
            </p:cNvSpPr>
            <p:nvPr/>
          </p:nvSpPr>
          <p:spPr bwMode="auto">
            <a:xfrm>
              <a:off x="1499" y="2096"/>
              <a:ext cx="371" cy="248"/>
            </a:xfrm>
            <a:custGeom>
              <a:avLst/>
              <a:gdLst/>
              <a:ahLst/>
              <a:cxnLst>
                <a:cxn ang="0">
                  <a:pos x="314" y="0"/>
                </a:cxn>
                <a:cxn ang="0">
                  <a:pos x="325" y="11"/>
                </a:cxn>
                <a:cxn ang="0">
                  <a:pos x="12" y="294"/>
                </a:cxn>
                <a:cxn ang="0">
                  <a:pos x="0" y="282"/>
                </a:cxn>
                <a:cxn ang="0">
                  <a:pos x="314" y="0"/>
                </a:cxn>
              </a:cxnLst>
              <a:rect l="0" t="0" r="r" b="b"/>
              <a:pathLst>
                <a:path w="326" h="295">
                  <a:moveTo>
                    <a:pt x="314" y="0"/>
                  </a:moveTo>
                  <a:lnTo>
                    <a:pt x="325" y="11"/>
                  </a:lnTo>
                  <a:lnTo>
                    <a:pt x="12" y="294"/>
                  </a:lnTo>
                  <a:lnTo>
                    <a:pt x="0" y="282"/>
                  </a:lnTo>
                  <a:lnTo>
                    <a:pt x="314" y="0"/>
                  </a:lnTo>
                </a:path>
              </a:pathLst>
            </a:custGeom>
            <a:solidFill>
              <a:srgbClr val="C0C0C0"/>
            </a:solidFill>
            <a:ln w="12700" cap="rnd" cmpd="sng">
              <a:noFill/>
              <a:prstDash val="solid"/>
              <a:round/>
              <a:headEnd type="none" w="med" len="med"/>
              <a:tailEnd type="none" w="med" len="med"/>
            </a:ln>
            <a:effectLst/>
          </p:spPr>
          <p:txBody>
            <a:bodyPr>
              <a:prstTxWarp prst="textNoShape">
                <a:avLst/>
              </a:prstTxWarp>
            </a:bodyPr>
            <a:lstStyle/>
            <a:p>
              <a:endParaRPr lang="ja-JP" altLang="en-US"/>
            </a:p>
          </p:txBody>
        </p:sp>
        <p:sp>
          <p:nvSpPr>
            <p:cNvPr id="25" name="Freeform 23"/>
            <p:cNvSpPr>
              <a:spLocks/>
            </p:cNvSpPr>
            <p:nvPr/>
          </p:nvSpPr>
          <p:spPr bwMode="auto">
            <a:xfrm>
              <a:off x="6354" y="285"/>
              <a:ext cx="26" cy="18"/>
            </a:xfrm>
            <a:custGeom>
              <a:avLst/>
              <a:gdLst/>
              <a:ahLst/>
              <a:cxnLst>
                <a:cxn ang="0">
                  <a:pos x="3" y="0"/>
                </a:cxn>
                <a:cxn ang="0">
                  <a:pos x="20" y="19"/>
                </a:cxn>
                <a:cxn ang="0">
                  <a:pos x="18" y="21"/>
                </a:cxn>
                <a:cxn ang="0">
                  <a:pos x="0" y="2"/>
                </a:cxn>
                <a:cxn ang="0">
                  <a:pos x="3" y="0"/>
                </a:cxn>
              </a:cxnLst>
              <a:rect l="0" t="0" r="r" b="b"/>
              <a:pathLst>
                <a:path w="21" h="22">
                  <a:moveTo>
                    <a:pt x="3" y="0"/>
                  </a:moveTo>
                  <a:lnTo>
                    <a:pt x="20" y="19"/>
                  </a:lnTo>
                  <a:lnTo>
                    <a:pt x="18" y="21"/>
                  </a:lnTo>
                  <a:lnTo>
                    <a:pt x="0" y="2"/>
                  </a:lnTo>
                  <a:lnTo>
                    <a:pt x="3" y="0"/>
                  </a:lnTo>
                </a:path>
              </a:pathLst>
            </a:custGeom>
            <a:solidFill>
              <a:srgbClr val="808080"/>
            </a:solidFill>
            <a:ln w="12700" cap="rnd" cmpd="sng">
              <a:noFill/>
              <a:prstDash val="solid"/>
              <a:round/>
              <a:headEnd type="none" w="med" len="med"/>
              <a:tailEnd type="none" w="med" len="med"/>
            </a:ln>
            <a:effectLst/>
          </p:spPr>
          <p:txBody>
            <a:bodyPr>
              <a:prstTxWarp prst="textNoShape">
                <a:avLst/>
              </a:prstTxWarp>
            </a:bodyPr>
            <a:lstStyle/>
            <a:p>
              <a:endParaRPr lang="ja-JP" altLang="en-US"/>
            </a:p>
          </p:txBody>
        </p:sp>
        <p:sp>
          <p:nvSpPr>
            <p:cNvPr id="26" name="Freeform 24"/>
            <p:cNvSpPr>
              <a:spLocks/>
            </p:cNvSpPr>
            <p:nvPr/>
          </p:nvSpPr>
          <p:spPr bwMode="auto">
            <a:xfrm>
              <a:off x="1903" y="1923"/>
              <a:ext cx="191" cy="154"/>
            </a:xfrm>
            <a:custGeom>
              <a:avLst/>
              <a:gdLst/>
              <a:ahLst/>
              <a:cxnLst>
                <a:cxn ang="0">
                  <a:pos x="18" y="0"/>
                </a:cxn>
                <a:cxn ang="0">
                  <a:pos x="167" y="167"/>
                </a:cxn>
                <a:cxn ang="0">
                  <a:pos x="149" y="182"/>
                </a:cxn>
                <a:cxn ang="0">
                  <a:pos x="0" y="15"/>
                </a:cxn>
                <a:cxn ang="0">
                  <a:pos x="18" y="0"/>
                </a:cxn>
              </a:cxnLst>
              <a:rect l="0" t="0" r="r" b="b"/>
              <a:pathLst>
                <a:path w="168" h="183">
                  <a:moveTo>
                    <a:pt x="18" y="0"/>
                  </a:moveTo>
                  <a:lnTo>
                    <a:pt x="167" y="167"/>
                  </a:lnTo>
                  <a:lnTo>
                    <a:pt x="149" y="182"/>
                  </a:lnTo>
                  <a:lnTo>
                    <a:pt x="0" y="15"/>
                  </a:lnTo>
                  <a:lnTo>
                    <a:pt x="18"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ja-JP" altLang="en-US"/>
            </a:p>
          </p:txBody>
        </p:sp>
        <p:sp>
          <p:nvSpPr>
            <p:cNvPr id="27" name="Freeform 25"/>
            <p:cNvSpPr>
              <a:spLocks/>
            </p:cNvSpPr>
            <p:nvPr/>
          </p:nvSpPr>
          <p:spPr bwMode="auto">
            <a:xfrm>
              <a:off x="1788" y="2069"/>
              <a:ext cx="36" cy="30"/>
            </a:xfrm>
            <a:custGeom>
              <a:avLst/>
              <a:gdLst/>
              <a:ahLst/>
              <a:cxnLst>
                <a:cxn ang="0">
                  <a:pos x="0" y="0"/>
                </a:cxn>
                <a:cxn ang="0">
                  <a:pos x="31" y="35"/>
                </a:cxn>
                <a:cxn ang="0">
                  <a:pos x="0" y="0"/>
                </a:cxn>
              </a:cxnLst>
              <a:rect l="0" t="0" r="r" b="b"/>
              <a:pathLst>
                <a:path w="32" h="36">
                  <a:moveTo>
                    <a:pt x="0" y="0"/>
                  </a:moveTo>
                  <a:lnTo>
                    <a:pt x="31" y="35"/>
                  </a:lnTo>
                  <a:lnTo>
                    <a:pt x="0" y="0"/>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28" name="Freeform 26"/>
            <p:cNvSpPr>
              <a:spLocks/>
            </p:cNvSpPr>
            <p:nvPr/>
          </p:nvSpPr>
          <p:spPr bwMode="auto">
            <a:xfrm>
              <a:off x="1752" y="2091"/>
              <a:ext cx="29" cy="26"/>
            </a:xfrm>
            <a:custGeom>
              <a:avLst/>
              <a:gdLst/>
              <a:ahLst/>
              <a:cxnLst>
                <a:cxn ang="0">
                  <a:pos x="0" y="0"/>
                </a:cxn>
                <a:cxn ang="0">
                  <a:pos x="24" y="29"/>
                </a:cxn>
              </a:cxnLst>
              <a:rect l="0" t="0" r="r" b="b"/>
              <a:pathLst>
                <a:path w="25" h="30">
                  <a:moveTo>
                    <a:pt x="0" y="0"/>
                  </a:moveTo>
                  <a:lnTo>
                    <a:pt x="24" y="29"/>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29" name="Freeform 27"/>
            <p:cNvSpPr>
              <a:spLocks/>
            </p:cNvSpPr>
            <p:nvPr/>
          </p:nvSpPr>
          <p:spPr bwMode="auto">
            <a:xfrm>
              <a:off x="1716" y="2116"/>
              <a:ext cx="36" cy="31"/>
            </a:xfrm>
            <a:custGeom>
              <a:avLst/>
              <a:gdLst/>
              <a:ahLst/>
              <a:cxnLst>
                <a:cxn ang="0">
                  <a:pos x="0" y="0"/>
                </a:cxn>
                <a:cxn ang="0">
                  <a:pos x="31" y="36"/>
                </a:cxn>
              </a:cxnLst>
              <a:rect l="0" t="0" r="r" b="b"/>
              <a:pathLst>
                <a:path w="32" h="37">
                  <a:moveTo>
                    <a:pt x="0" y="0"/>
                  </a:moveTo>
                  <a:lnTo>
                    <a:pt x="31" y="36"/>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0" name="Freeform 28"/>
            <p:cNvSpPr>
              <a:spLocks/>
            </p:cNvSpPr>
            <p:nvPr/>
          </p:nvSpPr>
          <p:spPr bwMode="auto">
            <a:xfrm>
              <a:off x="1679" y="2140"/>
              <a:ext cx="32" cy="24"/>
            </a:xfrm>
            <a:custGeom>
              <a:avLst/>
              <a:gdLst/>
              <a:ahLst/>
              <a:cxnLst>
                <a:cxn ang="0">
                  <a:pos x="0" y="0"/>
                </a:cxn>
                <a:cxn ang="0">
                  <a:pos x="26" y="27"/>
                </a:cxn>
              </a:cxnLst>
              <a:rect l="0" t="0" r="r" b="b"/>
              <a:pathLst>
                <a:path w="27" h="28">
                  <a:moveTo>
                    <a:pt x="0" y="0"/>
                  </a:moveTo>
                  <a:lnTo>
                    <a:pt x="26" y="27"/>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1" name="Freeform 29"/>
            <p:cNvSpPr>
              <a:spLocks/>
            </p:cNvSpPr>
            <p:nvPr/>
          </p:nvSpPr>
          <p:spPr bwMode="auto">
            <a:xfrm>
              <a:off x="1644" y="2159"/>
              <a:ext cx="41" cy="33"/>
            </a:xfrm>
            <a:custGeom>
              <a:avLst/>
              <a:gdLst/>
              <a:ahLst/>
              <a:cxnLst>
                <a:cxn ang="0">
                  <a:pos x="0" y="0"/>
                </a:cxn>
                <a:cxn ang="0">
                  <a:pos x="35" y="39"/>
                </a:cxn>
              </a:cxnLst>
              <a:rect l="0" t="0" r="r" b="b"/>
              <a:pathLst>
                <a:path w="36" h="40">
                  <a:moveTo>
                    <a:pt x="0" y="0"/>
                  </a:moveTo>
                  <a:lnTo>
                    <a:pt x="35" y="39"/>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2" name="Freeform 30"/>
            <p:cNvSpPr>
              <a:spLocks/>
            </p:cNvSpPr>
            <p:nvPr/>
          </p:nvSpPr>
          <p:spPr bwMode="auto">
            <a:xfrm>
              <a:off x="1607" y="2182"/>
              <a:ext cx="30" cy="25"/>
            </a:xfrm>
            <a:custGeom>
              <a:avLst/>
              <a:gdLst/>
              <a:ahLst/>
              <a:cxnLst>
                <a:cxn ang="0">
                  <a:pos x="0" y="0"/>
                </a:cxn>
                <a:cxn ang="0">
                  <a:pos x="24" y="29"/>
                </a:cxn>
              </a:cxnLst>
              <a:rect l="0" t="0" r="r" b="b"/>
              <a:pathLst>
                <a:path w="25" h="30">
                  <a:moveTo>
                    <a:pt x="0" y="0"/>
                  </a:moveTo>
                  <a:lnTo>
                    <a:pt x="24" y="29"/>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3" name="Freeform 31"/>
            <p:cNvSpPr>
              <a:spLocks/>
            </p:cNvSpPr>
            <p:nvPr/>
          </p:nvSpPr>
          <p:spPr bwMode="auto">
            <a:xfrm>
              <a:off x="1576" y="2204"/>
              <a:ext cx="41" cy="33"/>
            </a:xfrm>
            <a:custGeom>
              <a:avLst/>
              <a:gdLst/>
              <a:ahLst/>
              <a:cxnLst>
                <a:cxn ang="0">
                  <a:pos x="0" y="0"/>
                </a:cxn>
                <a:cxn ang="0">
                  <a:pos x="35" y="38"/>
                </a:cxn>
              </a:cxnLst>
              <a:rect l="0" t="0" r="r" b="b"/>
              <a:pathLst>
                <a:path w="36" h="39">
                  <a:moveTo>
                    <a:pt x="0" y="0"/>
                  </a:moveTo>
                  <a:lnTo>
                    <a:pt x="35" y="38"/>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4" name="Freeform 32"/>
            <p:cNvSpPr>
              <a:spLocks/>
            </p:cNvSpPr>
            <p:nvPr/>
          </p:nvSpPr>
          <p:spPr bwMode="auto">
            <a:xfrm>
              <a:off x="1541" y="2227"/>
              <a:ext cx="29" cy="25"/>
            </a:xfrm>
            <a:custGeom>
              <a:avLst/>
              <a:gdLst/>
              <a:ahLst/>
              <a:cxnLst>
                <a:cxn ang="0">
                  <a:pos x="0" y="0"/>
                </a:cxn>
                <a:cxn ang="0">
                  <a:pos x="26" y="29"/>
                </a:cxn>
              </a:cxnLst>
              <a:rect l="0" t="0" r="r" b="b"/>
              <a:pathLst>
                <a:path w="27" h="30">
                  <a:moveTo>
                    <a:pt x="0" y="0"/>
                  </a:moveTo>
                  <a:lnTo>
                    <a:pt x="26" y="29"/>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5" name="Freeform 33"/>
            <p:cNvSpPr>
              <a:spLocks/>
            </p:cNvSpPr>
            <p:nvPr/>
          </p:nvSpPr>
          <p:spPr bwMode="auto">
            <a:xfrm>
              <a:off x="1504" y="2251"/>
              <a:ext cx="42" cy="34"/>
            </a:xfrm>
            <a:custGeom>
              <a:avLst/>
              <a:gdLst/>
              <a:ahLst/>
              <a:cxnLst>
                <a:cxn ang="0">
                  <a:pos x="0" y="0"/>
                </a:cxn>
                <a:cxn ang="0">
                  <a:pos x="35" y="39"/>
                </a:cxn>
              </a:cxnLst>
              <a:rect l="0" t="0" r="r" b="b"/>
              <a:pathLst>
                <a:path w="36" h="40">
                  <a:moveTo>
                    <a:pt x="0" y="0"/>
                  </a:moveTo>
                  <a:lnTo>
                    <a:pt x="35" y="39"/>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6" name="Freeform 34"/>
            <p:cNvSpPr>
              <a:spLocks/>
            </p:cNvSpPr>
            <p:nvPr/>
          </p:nvSpPr>
          <p:spPr bwMode="auto">
            <a:xfrm>
              <a:off x="1468" y="2276"/>
              <a:ext cx="32" cy="23"/>
            </a:xfrm>
            <a:custGeom>
              <a:avLst/>
              <a:gdLst/>
              <a:ahLst/>
              <a:cxnLst>
                <a:cxn ang="0">
                  <a:pos x="0" y="0"/>
                </a:cxn>
                <a:cxn ang="0">
                  <a:pos x="26" y="27"/>
                </a:cxn>
              </a:cxnLst>
              <a:rect l="0" t="0" r="r" b="b"/>
              <a:pathLst>
                <a:path w="27" h="28">
                  <a:moveTo>
                    <a:pt x="0" y="0"/>
                  </a:moveTo>
                  <a:lnTo>
                    <a:pt x="26" y="27"/>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7" name="Freeform 35"/>
            <p:cNvSpPr>
              <a:spLocks/>
            </p:cNvSpPr>
            <p:nvPr/>
          </p:nvSpPr>
          <p:spPr bwMode="auto">
            <a:xfrm>
              <a:off x="1432" y="2299"/>
              <a:ext cx="42" cy="34"/>
            </a:xfrm>
            <a:custGeom>
              <a:avLst/>
              <a:gdLst/>
              <a:ahLst/>
              <a:cxnLst>
                <a:cxn ang="0">
                  <a:pos x="0" y="0"/>
                </a:cxn>
                <a:cxn ang="0">
                  <a:pos x="35" y="39"/>
                </a:cxn>
              </a:cxnLst>
              <a:rect l="0" t="0" r="r" b="b"/>
              <a:pathLst>
                <a:path w="36" h="40">
                  <a:moveTo>
                    <a:pt x="0" y="0"/>
                  </a:moveTo>
                  <a:lnTo>
                    <a:pt x="35" y="39"/>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8" name="Freeform 36"/>
            <p:cNvSpPr>
              <a:spLocks/>
            </p:cNvSpPr>
            <p:nvPr/>
          </p:nvSpPr>
          <p:spPr bwMode="auto">
            <a:xfrm>
              <a:off x="1402" y="2320"/>
              <a:ext cx="29" cy="25"/>
            </a:xfrm>
            <a:custGeom>
              <a:avLst/>
              <a:gdLst/>
              <a:ahLst/>
              <a:cxnLst>
                <a:cxn ang="0">
                  <a:pos x="0" y="0"/>
                </a:cxn>
                <a:cxn ang="0">
                  <a:pos x="25" y="29"/>
                </a:cxn>
              </a:cxnLst>
              <a:rect l="0" t="0" r="r" b="b"/>
              <a:pathLst>
                <a:path w="26" h="30">
                  <a:moveTo>
                    <a:pt x="0" y="0"/>
                  </a:moveTo>
                  <a:lnTo>
                    <a:pt x="25" y="29"/>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39" name="Freeform 37"/>
            <p:cNvSpPr>
              <a:spLocks/>
            </p:cNvSpPr>
            <p:nvPr/>
          </p:nvSpPr>
          <p:spPr bwMode="auto">
            <a:xfrm>
              <a:off x="1365" y="2345"/>
              <a:ext cx="41" cy="32"/>
            </a:xfrm>
            <a:custGeom>
              <a:avLst/>
              <a:gdLst/>
              <a:ahLst/>
              <a:cxnLst>
                <a:cxn ang="0">
                  <a:pos x="0" y="0"/>
                </a:cxn>
                <a:cxn ang="0">
                  <a:pos x="34" y="38"/>
                </a:cxn>
              </a:cxnLst>
              <a:rect l="0" t="0" r="r" b="b"/>
              <a:pathLst>
                <a:path w="35" h="39">
                  <a:moveTo>
                    <a:pt x="0" y="0"/>
                  </a:moveTo>
                  <a:lnTo>
                    <a:pt x="34" y="38"/>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40" name="Freeform 38"/>
            <p:cNvSpPr>
              <a:spLocks/>
            </p:cNvSpPr>
            <p:nvPr/>
          </p:nvSpPr>
          <p:spPr bwMode="auto">
            <a:xfrm>
              <a:off x="1328" y="2368"/>
              <a:ext cx="31" cy="25"/>
            </a:xfrm>
            <a:custGeom>
              <a:avLst/>
              <a:gdLst/>
              <a:ahLst/>
              <a:cxnLst>
                <a:cxn ang="0">
                  <a:pos x="0" y="0"/>
                </a:cxn>
                <a:cxn ang="0">
                  <a:pos x="26" y="28"/>
                </a:cxn>
              </a:cxnLst>
              <a:rect l="0" t="0" r="r" b="b"/>
              <a:pathLst>
                <a:path w="27" h="29">
                  <a:moveTo>
                    <a:pt x="0" y="0"/>
                  </a:moveTo>
                  <a:lnTo>
                    <a:pt x="26" y="28"/>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41" name="Freeform 39"/>
            <p:cNvSpPr>
              <a:spLocks/>
            </p:cNvSpPr>
            <p:nvPr/>
          </p:nvSpPr>
          <p:spPr bwMode="auto">
            <a:xfrm>
              <a:off x="1293" y="2392"/>
              <a:ext cx="41" cy="33"/>
            </a:xfrm>
            <a:custGeom>
              <a:avLst/>
              <a:gdLst/>
              <a:ahLst/>
              <a:cxnLst>
                <a:cxn ang="0">
                  <a:pos x="0" y="0"/>
                </a:cxn>
                <a:cxn ang="0">
                  <a:pos x="35" y="39"/>
                </a:cxn>
              </a:cxnLst>
              <a:rect l="0" t="0" r="r" b="b"/>
              <a:pathLst>
                <a:path w="36" h="40">
                  <a:moveTo>
                    <a:pt x="0" y="0"/>
                  </a:moveTo>
                  <a:lnTo>
                    <a:pt x="35" y="39"/>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42" name="Freeform 40"/>
            <p:cNvSpPr>
              <a:spLocks/>
            </p:cNvSpPr>
            <p:nvPr/>
          </p:nvSpPr>
          <p:spPr bwMode="auto">
            <a:xfrm>
              <a:off x="1263" y="2413"/>
              <a:ext cx="29" cy="23"/>
            </a:xfrm>
            <a:custGeom>
              <a:avLst/>
              <a:gdLst/>
              <a:ahLst/>
              <a:cxnLst>
                <a:cxn ang="0">
                  <a:pos x="0" y="0"/>
                </a:cxn>
                <a:cxn ang="0">
                  <a:pos x="25" y="27"/>
                </a:cxn>
              </a:cxnLst>
              <a:rect l="0" t="0" r="r" b="b"/>
              <a:pathLst>
                <a:path w="26" h="28">
                  <a:moveTo>
                    <a:pt x="0" y="0"/>
                  </a:moveTo>
                  <a:lnTo>
                    <a:pt x="25" y="27"/>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43" name="Freeform 41"/>
            <p:cNvSpPr>
              <a:spLocks/>
            </p:cNvSpPr>
            <p:nvPr/>
          </p:nvSpPr>
          <p:spPr bwMode="auto">
            <a:xfrm>
              <a:off x="1228" y="2436"/>
              <a:ext cx="39" cy="34"/>
            </a:xfrm>
            <a:custGeom>
              <a:avLst/>
              <a:gdLst/>
              <a:ahLst/>
              <a:cxnLst>
                <a:cxn ang="0">
                  <a:pos x="0" y="0"/>
                </a:cxn>
                <a:cxn ang="0">
                  <a:pos x="34" y="39"/>
                </a:cxn>
              </a:cxnLst>
              <a:rect l="0" t="0" r="r" b="b"/>
              <a:pathLst>
                <a:path w="35" h="40">
                  <a:moveTo>
                    <a:pt x="0" y="0"/>
                  </a:moveTo>
                  <a:lnTo>
                    <a:pt x="34" y="39"/>
                  </a:lnTo>
                </a:path>
              </a:pathLst>
            </a:custGeom>
            <a:noFill/>
            <a:ln w="12700" cap="rnd" cmpd="sng">
              <a:solidFill>
                <a:srgbClr val="FFFFFF"/>
              </a:solidFill>
              <a:prstDash val="solid"/>
              <a:round/>
              <a:headEnd type="none" w="med" len="med"/>
              <a:tailEnd type="none" w="med" len="med"/>
            </a:ln>
            <a:effectLst/>
          </p:spPr>
          <p:txBody>
            <a:bodyPr>
              <a:prstTxWarp prst="textNoShape">
                <a:avLst/>
              </a:prstTxWarp>
            </a:bodyPr>
            <a:lstStyle/>
            <a:p>
              <a:endParaRPr lang="ja-JP" altLang="en-US"/>
            </a:p>
          </p:txBody>
        </p:sp>
        <p:sp>
          <p:nvSpPr>
            <p:cNvPr id="44" name="Freeform 42"/>
            <p:cNvSpPr>
              <a:spLocks/>
            </p:cNvSpPr>
            <p:nvPr/>
          </p:nvSpPr>
          <p:spPr bwMode="auto">
            <a:xfrm>
              <a:off x="1153" y="2011"/>
              <a:ext cx="821" cy="567"/>
            </a:xfrm>
            <a:custGeom>
              <a:avLst/>
              <a:gdLst/>
              <a:ahLst/>
              <a:cxnLst>
                <a:cxn ang="0">
                  <a:pos x="603" y="0"/>
                </a:cxn>
                <a:cxn ang="0">
                  <a:pos x="720" y="130"/>
                </a:cxn>
                <a:cxn ang="0">
                  <a:pos x="118" y="673"/>
                </a:cxn>
                <a:cxn ang="0">
                  <a:pos x="0" y="543"/>
                </a:cxn>
                <a:cxn ang="0">
                  <a:pos x="603" y="0"/>
                </a:cxn>
              </a:cxnLst>
              <a:rect l="0" t="0" r="r" b="b"/>
              <a:pathLst>
                <a:path w="721" h="674">
                  <a:moveTo>
                    <a:pt x="603" y="0"/>
                  </a:moveTo>
                  <a:lnTo>
                    <a:pt x="720" y="130"/>
                  </a:lnTo>
                  <a:lnTo>
                    <a:pt x="118" y="673"/>
                  </a:lnTo>
                  <a:lnTo>
                    <a:pt x="0" y="543"/>
                  </a:lnTo>
                  <a:lnTo>
                    <a:pt x="603" y="0"/>
                  </a:lnTo>
                </a:path>
              </a:pathLst>
            </a:custGeom>
            <a:noFill/>
            <a:ln w="12700" cap="rnd" cmpd="sng">
              <a:solidFill>
                <a:schemeClr val="folHlink"/>
              </a:solidFill>
              <a:prstDash val="solid"/>
              <a:round/>
              <a:headEnd type="none" w="med" len="med"/>
              <a:tailEnd type="none" w="med" len="med"/>
            </a:ln>
            <a:effectLst/>
          </p:spPr>
          <p:txBody>
            <a:bodyPr>
              <a:prstTxWarp prst="textNoShape">
                <a:avLst/>
              </a:prstTxWarp>
            </a:bodyPr>
            <a:lstStyle/>
            <a:p>
              <a:endParaRPr lang="ja-JP" altLang="en-US"/>
            </a:p>
          </p:txBody>
        </p:sp>
        <p:sp>
          <p:nvSpPr>
            <p:cNvPr id="45" name="Freeform 43"/>
            <p:cNvSpPr>
              <a:spLocks/>
            </p:cNvSpPr>
            <p:nvPr/>
          </p:nvSpPr>
          <p:spPr bwMode="auto">
            <a:xfrm>
              <a:off x="396" y="2806"/>
              <a:ext cx="1282" cy="446"/>
            </a:xfrm>
            <a:custGeom>
              <a:avLst/>
              <a:gdLst/>
              <a:ahLst/>
              <a:cxnLst>
                <a:cxn ang="0">
                  <a:pos x="112" y="36"/>
                </a:cxn>
                <a:cxn ang="0">
                  <a:pos x="80" y="91"/>
                </a:cxn>
                <a:cxn ang="0">
                  <a:pos x="40" y="145"/>
                </a:cxn>
                <a:cxn ang="0">
                  <a:pos x="4" y="196"/>
                </a:cxn>
                <a:cxn ang="0">
                  <a:pos x="0" y="261"/>
                </a:cxn>
                <a:cxn ang="0">
                  <a:pos x="4" y="322"/>
                </a:cxn>
                <a:cxn ang="0">
                  <a:pos x="18" y="388"/>
                </a:cxn>
                <a:cxn ang="0">
                  <a:pos x="76" y="424"/>
                </a:cxn>
                <a:cxn ang="0">
                  <a:pos x="138" y="460"/>
                </a:cxn>
                <a:cxn ang="0">
                  <a:pos x="203" y="496"/>
                </a:cxn>
                <a:cxn ang="0">
                  <a:pos x="268" y="507"/>
                </a:cxn>
                <a:cxn ang="0">
                  <a:pos x="337" y="507"/>
                </a:cxn>
                <a:cxn ang="0">
                  <a:pos x="402" y="511"/>
                </a:cxn>
                <a:cxn ang="0">
                  <a:pos x="450" y="504"/>
                </a:cxn>
                <a:cxn ang="0">
                  <a:pos x="518" y="522"/>
                </a:cxn>
                <a:cxn ang="0">
                  <a:pos x="580" y="507"/>
                </a:cxn>
                <a:cxn ang="0">
                  <a:pos x="642" y="507"/>
                </a:cxn>
                <a:cxn ang="0">
                  <a:pos x="707" y="511"/>
                </a:cxn>
                <a:cxn ang="0">
                  <a:pos x="765" y="522"/>
                </a:cxn>
                <a:cxn ang="0">
                  <a:pos x="841" y="522"/>
                </a:cxn>
                <a:cxn ang="0">
                  <a:pos x="906" y="511"/>
                </a:cxn>
                <a:cxn ang="0">
                  <a:pos x="975" y="478"/>
                </a:cxn>
                <a:cxn ang="0">
                  <a:pos x="1041" y="431"/>
                </a:cxn>
                <a:cxn ang="0">
                  <a:pos x="1095" y="380"/>
                </a:cxn>
                <a:cxn ang="0">
                  <a:pos x="1113" y="326"/>
                </a:cxn>
                <a:cxn ang="0">
                  <a:pos x="1124" y="265"/>
                </a:cxn>
                <a:cxn ang="0">
                  <a:pos x="1117" y="207"/>
                </a:cxn>
                <a:cxn ang="0">
                  <a:pos x="1084" y="141"/>
                </a:cxn>
                <a:cxn ang="0">
                  <a:pos x="1026" y="94"/>
                </a:cxn>
                <a:cxn ang="0">
                  <a:pos x="975" y="51"/>
                </a:cxn>
                <a:cxn ang="0">
                  <a:pos x="1059" y="188"/>
                </a:cxn>
                <a:cxn ang="0">
                  <a:pos x="1070" y="246"/>
                </a:cxn>
                <a:cxn ang="0">
                  <a:pos x="1077" y="304"/>
                </a:cxn>
                <a:cxn ang="0">
                  <a:pos x="1059" y="362"/>
                </a:cxn>
                <a:cxn ang="0">
                  <a:pos x="1019" y="409"/>
                </a:cxn>
                <a:cxn ang="0">
                  <a:pos x="957" y="446"/>
                </a:cxn>
                <a:cxn ang="0">
                  <a:pos x="899" y="464"/>
                </a:cxn>
                <a:cxn ang="0">
                  <a:pos x="830" y="475"/>
                </a:cxn>
                <a:cxn ang="0">
                  <a:pos x="772" y="489"/>
                </a:cxn>
                <a:cxn ang="0">
                  <a:pos x="711" y="478"/>
                </a:cxn>
                <a:cxn ang="0">
                  <a:pos x="638" y="471"/>
                </a:cxn>
                <a:cxn ang="0">
                  <a:pos x="580" y="467"/>
                </a:cxn>
                <a:cxn ang="0">
                  <a:pos x="518" y="467"/>
                </a:cxn>
                <a:cxn ang="0">
                  <a:pos x="442" y="471"/>
                </a:cxn>
                <a:cxn ang="0">
                  <a:pos x="384" y="475"/>
                </a:cxn>
                <a:cxn ang="0">
                  <a:pos x="323" y="482"/>
                </a:cxn>
                <a:cxn ang="0">
                  <a:pos x="254" y="486"/>
                </a:cxn>
                <a:cxn ang="0">
                  <a:pos x="192" y="460"/>
                </a:cxn>
                <a:cxn ang="0">
                  <a:pos x="131" y="428"/>
                </a:cxn>
                <a:cxn ang="0">
                  <a:pos x="83" y="388"/>
                </a:cxn>
                <a:cxn ang="0">
                  <a:pos x="40" y="333"/>
                </a:cxn>
                <a:cxn ang="0">
                  <a:pos x="25" y="279"/>
                </a:cxn>
                <a:cxn ang="0">
                  <a:pos x="29" y="217"/>
                </a:cxn>
                <a:cxn ang="0">
                  <a:pos x="76" y="170"/>
                </a:cxn>
                <a:cxn ang="0">
                  <a:pos x="102" y="112"/>
                </a:cxn>
                <a:cxn ang="0">
                  <a:pos x="134" y="62"/>
                </a:cxn>
                <a:cxn ang="0">
                  <a:pos x="149" y="7"/>
                </a:cxn>
              </a:cxnLst>
              <a:rect l="0" t="0" r="r" b="b"/>
              <a:pathLst>
                <a:path w="1125" h="530">
                  <a:moveTo>
                    <a:pt x="156" y="11"/>
                  </a:moveTo>
                  <a:lnTo>
                    <a:pt x="149" y="0"/>
                  </a:lnTo>
                  <a:lnTo>
                    <a:pt x="141" y="4"/>
                  </a:lnTo>
                  <a:lnTo>
                    <a:pt x="134" y="7"/>
                  </a:lnTo>
                  <a:lnTo>
                    <a:pt x="131" y="14"/>
                  </a:lnTo>
                  <a:lnTo>
                    <a:pt x="123" y="22"/>
                  </a:lnTo>
                  <a:lnTo>
                    <a:pt x="116" y="29"/>
                  </a:lnTo>
                  <a:lnTo>
                    <a:pt x="112" y="36"/>
                  </a:lnTo>
                  <a:lnTo>
                    <a:pt x="109" y="43"/>
                  </a:lnTo>
                  <a:lnTo>
                    <a:pt x="102" y="47"/>
                  </a:lnTo>
                  <a:lnTo>
                    <a:pt x="102" y="54"/>
                  </a:lnTo>
                  <a:lnTo>
                    <a:pt x="94" y="62"/>
                  </a:lnTo>
                  <a:lnTo>
                    <a:pt x="91" y="69"/>
                  </a:lnTo>
                  <a:lnTo>
                    <a:pt x="87" y="76"/>
                  </a:lnTo>
                  <a:lnTo>
                    <a:pt x="83" y="83"/>
                  </a:lnTo>
                  <a:lnTo>
                    <a:pt x="80" y="91"/>
                  </a:lnTo>
                  <a:lnTo>
                    <a:pt x="76" y="98"/>
                  </a:lnTo>
                  <a:lnTo>
                    <a:pt x="73" y="105"/>
                  </a:lnTo>
                  <a:lnTo>
                    <a:pt x="69" y="112"/>
                  </a:lnTo>
                  <a:lnTo>
                    <a:pt x="65" y="120"/>
                  </a:lnTo>
                  <a:lnTo>
                    <a:pt x="62" y="127"/>
                  </a:lnTo>
                  <a:lnTo>
                    <a:pt x="51" y="134"/>
                  </a:lnTo>
                  <a:lnTo>
                    <a:pt x="44" y="138"/>
                  </a:lnTo>
                  <a:lnTo>
                    <a:pt x="40" y="145"/>
                  </a:lnTo>
                  <a:lnTo>
                    <a:pt x="29" y="152"/>
                  </a:lnTo>
                  <a:lnTo>
                    <a:pt x="22" y="156"/>
                  </a:lnTo>
                  <a:lnTo>
                    <a:pt x="22" y="163"/>
                  </a:lnTo>
                  <a:lnTo>
                    <a:pt x="15" y="167"/>
                  </a:lnTo>
                  <a:lnTo>
                    <a:pt x="15" y="174"/>
                  </a:lnTo>
                  <a:lnTo>
                    <a:pt x="7" y="181"/>
                  </a:lnTo>
                  <a:lnTo>
                    <a:pt x="4" y="188"/>
                  </a:lnTo>
                  <a:lnTo>
                    <a:pt x="4" y="196"/>
                  </a:lnTo>
                  <a:lnTo>
                    <a:pt x="0" y="203"/>
                  </a:lnTo>
                  <a:lnTo>
                    <a:pt x="0" y="214"/>
                  </a:lnTo>
                  <a:lnTo>
                    <a:pt x="0" y="225"/>
                  </a:lnTo>
                  <a:lnTo>
                    <a:pt x="0" y="232"/>
                  </a:lnTo>
                  <a:lnTo>
                    <a:pt x="0" y="239"/>
                  </a:lnTo>
                  <a:lnTo>
                    <a:pt x="0" y="246"/>
                  </a:lnTo>
                  <a:lnTo>
                    <a:pt x="0" y="254"/>
                  </a:lnTo>
                  <a:lnTo>
                    <a:pt x="0" y="261"/>
                  </a:lnTo>
                  <a:lnTo>
                    <a:pt x="0" y="268"/>
                  </a:lnTo>
                  <a:lnTo>
                    <a:pt x="0" y="275"/>
                  </a:lnTo>
                  <a:lnTo>
                    <a:pt x="0" y="286"/>
                  </a:lnTo>
                  <a:lnTo>
                    <a:pt x="0" y="293"/>
                  </a:lnTo>
                  <a:lnTo>
                    <a:pt x="0" y="301"/>
                  </a:lnTo>
                  <a:lnTo>
                    <a:pt x="0" y="308"/>
                  </a:lnTo>
                  <a:lnTo>
                    <a:pt x="0" y="315"/>
                  </a:lnTo>
                  <a:lnTo>
                    <a:pt x="4" y="322"/>
                  </a:lnTo>
                  <a:lnTo>
                    <a:pt x="4" y="333"/>
                  </a:lnTo>
                  <a:lnTo>
                    <a:pt x="4" y="341"/>
                  </a:lnTo>
                  <a:lnTo>
                    <a:pt x="4" y="348"/>
                  </a:lnTo>
                  <a:lnTo>
                    <a:pt x="4" y="355"/>
                  </a:lnTo>
                  <a:lnTo>
                    <a:pt x="7" y="366"/>
                  </a:lnTo>
                  <a:lnTo>
                    <a:pt x="11" y="373"/>
                  </a:lnTo>
                  <a:lnTo>
                    <a:pt x="15" y="380"/>
                  </a:lnTo>
                  <a:lnTo>
                    <a:pt x="18" y="388"/>
                  </a:lnTo>
                  <a:lnTo>
                    <a:pt x="25" y="395"/>
                  </a:lnTo>
                  <a:lnTo>
                    <a:pt x="33" y="399"/>
                  </a:lnTo>
                  <a:lnTo>
                    <a:pt x="44" y="402"/>
                  </a:lnTo>
                  <a:lnTo>
                    <a:pt x="51" y="406"/>
                  </a:lnTo>
                  <a:lnTo>
                    <a:pt x="58" y="409"/>
                  </a:lnTo>
                  <a:lnTo>
                    <a:pt x="62" y="417"/>
                  </a:lnTo>
                  <a:lnTo>
                    <a:pt x="69" y="417"/>
                  </a:lnTo>
                  <a:lnTo>
                    <a:pt x="76" y="424"/>
                  </a:lnTo>
                  <a:lnTo>
                    <a:pt x="87" y="428"/>
                  </a:lnTo>
                  <a:lnTo>
                    <a:pt x="94" y="431"/>
                  </a:lnTo>
                  <a:lnTo>
                    <a:pt x="102" y="435"/>
                  </a:lnTo>
                  <a:lnTo>
                    <a:pt x="109" y="442"/>
                  </a:lnTo>
                  <a:lnTo>
                    <a:pt x="116" y="449"/>
                  </a:lnTo>
                  <a:lnTo>
                    <a:pt x="123" y="457"/>
                  </a:lnTo>
                  <a:lnTo>
                    <a:pt x="131" y="457"/>
                  </a:lnTo>
                  <a:lnTo>
                    <a:pt x="138" y="460"/>
                  </a:lnTo>
                  <a:lnTo>
                    <a:pt x="145" y="467"/>
                  </a:lnTo>
                  <a:lnTo>
                    <a:pt x="156" y="471"/>
                  </a:lnTo>
                  <a:lnTo>
                    <a:pt x="167" y="478"/>
                  </a:lnTo>
                  <a:lnTo>
                    <a:pt x="174" y="482"/>
                  </a:lnTo>
                  <a:lnTo>
                    <a:pt x="181" y="489"/>
                  </a:lnTo>
                  <a:lnTo>
                    <a:pt x="189" y="493"/>
                  </a:lnTo>
                  <a:lnTo>
                    <a:pt x="196" y="493"/>
                  </a:lnTo>
                  <a:lnTo>
                    <a:pt x="203" y="496"/>
                  </a:lnTo>
                  <a:lnTo>
                    <a:pt x="210" y="500"/>
                  </a:lnTo>
                  <a:lnTo>
                    <a:pt x="218" y="504"/>
                  </a:lnTo>
                  <a:lnTo>
                    <a:pt x="225" y="504"/>
                  </a:lnTo>
                  <a:lnTo>
                    <a:pt x="232" y="504"/>
                  </a:lnTo>
                  <a:lnTo>
                    <a:pt x="239" y="504"/>
                  </a:lnTo>
                  <a:lnTo>
                    <a:pt x="250" y="507"/>
                  </a:lnTo>
                  <a:lnTo>
                    <a:pt x="261" y="507"/>
                  </a:lnTo>
                  <a:lnTo>
                    <a:pt x="268" y="507"/>
                  </a:lnTo>
                  <a:lnTo>
                    <a:pt x="276" y="504"/>
                  </a:lnTo>
                  <a:lnTo>
                    <a:pt x="286" y="507"/>
                  </a:lnTo>
                  <a:lnTo>
                    <a:pt x="294" y="507"/>
                  </a:lnTo>
                  <a:lnTo>
                    <a:pt x="305" y="507"/>
                  </a:lnTo>
                  <a:lnTo>
                    <a:pt x="312" y="507"/>
                  </a:lnTo>
                  <a:lnTo>
                    <a:pt x="319" y="507"/>
                  </a:lnTo>
                  <a:lnTo>
                    <a:pt x="326" y="507"/>
                  </a:lnTo>
                  <a:lnTo>
                    <a:pt x="337" y="507"/>
                  </a:lnTo>
                  <a:lnTo>
                    <a:pt x="348" y="507"/>
                  </a:lnTo>
                  <a:lnTo>
                    <a:pt x="359" y="507"/>
                  </a:lnTo>
                  <a:lnTo>
                    <a:pt x="366" y="507"/>
                  </a:lnTo>
                  <a:lnTo>
                    <a:pt x="373" y="507"/>
                  </a:lnTo>
                  <a:lnTo>
                    <a:pt x="381" y="507"/>
                  </a:lnTo>
                  <a:lnTo>
                    <a:pt x="388" y="507"/>
                  </a:lnTo>
                  <a:lnTo>
                    <a:pt x="395" y="511"/>
                  </a:lnTo>
                  <a:lnTo>
                    <a:pt x="402" y="511"/>
                  </a:lnTo>
                  <a:lnTo>
                    <a:pt x="413" y="511"/>
                  </a:lnTo>
                  <a:lnTo>
                    <a:pt x="424" y="511"/>
                  </a:lnTo>
                  <a:lnTo>
                    <a:pt x="435" y="515"/>
                  </a:lnTo>
                  <a:lnTo>
                    <a:pt x="442" y="511"/>
                  </a:lnTo>
                  <a:lnTo>
                    <a:pt x="450" y="511"/>
                  </a:lnTo>
                  <a:lnTo>
                    <a:pt x="450" y="504"/>
                  </a:lnTo>
                  <a:lnTo>
                    <a:pt x="442" y="493"/>
                  </a:lnTo>
                  <a:lnTo>
                    <a:pt x="450" y="504"/>
                  </a:lnTo>
                  <a:lnTo>
                    <a:pt x="464" y="515"/>
                  </a:lnTo>
                  <a:lnTo>
                    <a:pt x="475" y="522"/>
                  </a:lnTo>
                  <a:lnTo>
                    <a:pt x="482" y="529"/>
                  </a:lnTo>
                  <a:lnTo>
                    <a:pt x="493" y="529"/>
                  </a:lnTo>
                  <a:lnTo>
                    <a:pt x="500" y="529"/>
                  </a:lnTo>
                  <a:lnTo>
                    <a:pt x="508" y="529"/>
                  </a:lnTo>
                  <a:lnTo>
                    <a:pt x="511" y="522"/>
                  </a:lnTo>
                  <a:lnTo>
                    <a:pt x="518" y="522"/>
                  </a:lnTo>
                  <a:lnTo>
                    <a:pt x="526" y="518"/>
                  </a:lnTo>
                  <a:lnTo>
                    <a:pt x="533" y="515"/>
                  </a:lnTo>
                  <a:lnTo>
                    <a:pt x="540" y="511"/>
                  </a:lnTo>
                  <a:lnTo>
                    <a:pt x="547" y="511"/>
                  </a:lnTo>
                  <a:lnTo>
                    <a:pt x="555" y="507"/>
                  </a:lnTo>
                  <a:lnTo>
                    <a:pt x="562" y="507"/>
                  </a:lnTo>
                  <a:lnTo>
                    <a:pt x="569" y="507"/>
                  </a:lnTo>
                  <a:lnTo>
                    <a:pt x="580" y="507"/>
                  </a:lnTo>
                  <a:lnTo>
                    <a:pt x="587" y="507"/>
                  </a:lnTo>
                  <a:lnTo>
                    <a:pt x="595" y="507"/>
                  </a:lnTo>
                  <a:lnTo>
                    <a:pt x="606" y="507"/>
                  </a:lnTo>
                  <a:lnTo>
                    <a:pt x="613" y="507"/>
                  </a:lnTo>
                  <a:lnTo>
                    <a:pt x="620" y="507"/>
                  </a:lnTo>
                  <a:lnTo>
                    <a:pt x="627" y="507"/>
                  </a:lnTo>
                  <a:lnTo>
                    <a:pt x="635" y="507"/>
                  </a:lnTo>
                  <a:lnTo>
                    <a:pt x="642" y="507"/>
                  </a:lnTo>
                  <a:lnTo>
                    <a:pt x="649" y="507"/>
                  </a:lnTo>
                  <a:lnTo>
                    <a:pt x="656" y="507"/>
                  </a:lnTo>
                  <a:lnTo>
                    <a:pt x="671" y="511"/>
                  </a:lnTo>
                  <a:lnTo>
                    <a:pt x="678" y="511"/>
                  </a:lnTo>
                  <a:lnTo>
                    <a:pt x="685" y="511"/>
                  </a:lnTo>
                  <a:lnTo>
                    <a:pt x="693" y="511"/>
                  </a:lnTo>
                  <a:lnTo>
                    <a:pt x="700" y="511"/>
                  </a:lnTo>
                  <a:lnTo>
                    <a:pt x="707" y="511"/>
                  </a:lnTo>
                  <a:lnTo>
                    <a:pt x="714" y="511"/>
                  </a:lnTo>
                  <a:lnTo>
                    <a:pt x="722" y="511"/>
                  </a:lnTo>
                  <a:lnTo>
                    <a:pt x="729" y="515"/>
                  </a:lnTo>
                  <a:lnTo>
                    <a:pt x="736" y="518"/>
                  </a:lnTo>
                  <a:lnTo>
                    <a:pt x="743" y="518"/>
                  </a:lnTo>
                  <a:lnTo>
                    <a:pt x="751" y="522"/>
                  </a:lnTo>
                  <a:lnTo>
                    <a:pt x="758" y="522"/>
                  </a:lnTo>
                  <a:lnTo>
                    <a:pt x="765" y="522"/>
                  </a:lnTo>
                  <a:lnTo>
                    <a:pt x="776" y="522"/>
                  </a:lnTo>
                  <a:lnTo>
                    <a:pt x="783" y="522"/>
                  </a:lnTo>
                  <a:lnTo>
                    <a:pt x="790" y="522"/>
                  </a:lnTo>
                  <a:lnTo>
                    <a:pt x="798" y="525"/>
                  </a:lnTo>
                  <a:lnTo>
                    <a:pt x="805" y="525"/>
                  </a:lnTo>
                  <a:lnTo>
                    <a:pt x="816" y="525"/>
                  </a:lnTo>
                  <a:lnTo>
                    <a:pt x="830" y="525"/>
                  </a:lnTo>
                  <a:lnTo>
                    <a:pt x="841" y="522"/>
                  </a:lnTo>
                  <a:lnTo>
                    <a:pt x="848" y="522"/>
                  </a:lnTo>
                  <a:lnTo>
                    <a:pt x="859" y="522"/>
                  </a:lnTo>
                  <a:lnTo>
                    <a:pt x="867" y="518"/>
                  </a:lnTo>
                  <a:lnTo>
                    <a:pt x="874" y="518"/>
                  </a:lnTo>
                  <a:lnTo>
                    <a:pt x="881" y="518"/>
                  </a:lnTo>
                  <a:lnTo>
                    <a:pt x="888" y="515"/>
                  </a:lnTo>
                  <a:lnTo>
                    <a:pt x="896" y="515"/>
                  </a:lnTo>
                  <a:lnTo>
                    <a:pt x="906" y="511"/>
                  </a:lnTo>
                  <a:lnTo>
                    <a:pt x="917" y="507"/>
                  </a:lnTo>
                  <a:lnTo>
                    <a:pt x="925" y="504"/>
                  </a:lnTo>
                  <a:lnTo>
                    <a:pt x="932" y="500"/>
                  </a:lnTo>
                  <a:lnTo>
                    <a:pt x="939" y="496"/>
                  </a:lnTo>
                  <a:lnTo>
                    <a:pt x="950" y="493"/>
                  </a:lnTo>
                  <a:lnTo>
                    <a:pt x="957" y="489"/>
                  </a:lnTo>
                  <a:lnTo>
                    <a:pt x="968" y="482"/>
                  </a:lnTo>
                  <a:lnTo>
                    <a:pt x="975" y="478"/>
                  </a:lnTo>
                  <a:lnTo>
                    <a:pt x="986" y="471"/>
                  </a:lnTo>
                  <a:lnTo>
                    <a:pt x="993" y="467"/>
                  </a:lnTo>
                  <a:lnTo>
                    <a:pt x="1001" y="464"/>
                  </a:lnTo>
                  <a:lnTo>
                    <a:pt x="1008" y="457"/>
                  </a:lnTo>
                  <a:lnTo>
                    <a:pt x="1019" y="453"/>
                  </a:lnTo>
                  <a:lnTo>
                    <a:pt x="1030" y="442"/>
                  </a:lnTo>
                  <a:lnTo>
                    <a:pt x="1037" y="438"/>
                  </a:lnTo>
                  <a:lnTo>
                    <a:pt x="1041" y="431"/>
                  </a:lnTo>
                  <a:lnTo>
                    <a:pt x="1048" y="431"/>
                  </a:lnTo>
                  <a:lnTo>
                    <a:pt x="1059" y="424"/>
                  </a:lnTo>
                  <a:lnTo>
                    <a:pt x="1066" y="417"/>
                  </a:lnTo>
                  <a:lnTo>
                    <a:pt x="1073" y="413"/>
                  </a:lnTo>
                  <a:lnTo>
                    <a:pt x="1080" y="402"/>
                  </a:lnTo>
                  <a:lnTo>
                    <a:pt x="1088" y="395"/>
                  </a:lnTo>
                  <a:lnTo>
                    <a:pt x="1091" y="388"/>
                  </a:lnTo>
                  <a:lnTo>
                    <a:pt x="1095" y="380"/>
                  </a:lnTo>
                  <a:lnTo>
                    <a:pt x="1099" y="373"/>
                  </a:lnTo>
                  <a:lnTo>
                    <a:pt x="1106" y="370"/>
                  </a:lnTo>
                  <a:lnTo>
                    <a:pt x="1106" y="362"/>
                  </a:lnTo>
                  <a:lnTo>
                    <a:pt x="1106" y="355"/>
                  </a:lnTo>
                  <a:lnTo>
                    <a:pt x="1109" y="348"/>
                  </a:lnTo>
                  <a:lnTo>
                    <a:pt x="1109" y="341"/>
                  </a:lnTo>
                  <a:lnTo>
                    <a:pt x="1109" y="333"/>
                  </a:lnTo>
                  <a:lnTo>
                    <a:pt x="1113" y="326"/>
                  </a:lnTo>
                  <a:lnTo>
                    <a:pt x="1117" y="319"/>
                  </a:lnTo>
                  <a:lnTo>
                    <a:pt x="1117" y="312"/>
                  </a:lnTo>
                  <a:lnTo>
                    <a:pt x="1117" y="304"/>
                  </a:lnTo>
                  <a:lnTo>
                    <a:pt x="1117" y="297"/>
                  </a:lnTo>
                  <a:lnTo>
                    <a:pt x="1117" y="290"/>
                  </a:lnTo>
                  <a:lnTo>
                    <a:pt x="1120" y="283"/>
                  </a:lnTo>
                  <a:lnTo>
                    <a:pt x="1120" y="272"/>
                  </a:lnTo>
                  <a:lnTo>
                    <a:pt x="1124" y="265"/>
                  </a:lnTo>
                  <a:lnTo>
                    <a:pt x="1124" y="257"/>
                  </a:lnTo>
                  <a:lnTo>
                    <a:pt x="1124" y="250"/>
                  </a:lnTo>
                  <a:lnTo>
                    <a:pt x="1124" y="243"/>
                  </a:lnTo>
                  <a:lnTo>
                    <a:pt x="1124" y="236"/>
                  </a:lnTo>
                  <a:lnTo>
                    <a:pt x="1124" y="228"/>
                  </a:lnTo>
                  <a:lnTo>
                    <a:pt x="1124" y="221"/>
                  </a:lnTo>
                  <a:lnTo>
                    <a:pt x="1120" y="214"/>
                  </a:lnTo>
                  <a:lnTo>
                    <a:pt x="1117" y="207"/>
                  </a:lnTo>
                  <a:lnTo>
                    <a:pt x="1117" y="199"/>
                  </a:lnTo>
                  <a:lnTo>
                    <a:pt x="1106" y="188"/>
                  </a:lnTo>
                  <a:lnTo>
                    <a:pt x="1106" y="181"/>
                  </a:lnTo>
                  <a:lnTo>
                    <a:pt x="1102" y="174"/>
                  </a:lnTo>
                  <a:lnTo>
                    <a:pt x="1099" y="167"/>
                  </a:lnTo>
                  <a:lnTo>
                    <a:pt x="1099" y="156"/>
                  </a:lnTo>
                  <a:lnTo>
                    <a:pt x="1091" y="149"/>
                  </a:lnTo>
                  <a:lnTo>
                    <a:pt x="1084" y="141"/>
                  </a:lnTo>
                  <a:lnTo>
                    <a:pt x="1077" y="134"/>
                  </a:lnTo>
                  <a:lnTo>
                    <a:pt x="1066" y="123"/>
                  </a:lnTo>
                  <a:lnTo>
                    <a:pt x="1055" y="120"/>
                  </a:lnTo>
                  <a:lnTo>
                    <a:pt x="1051" y="112"/>
                  </a:lnTo>
                  <a:lnTo>
                    <a:pt x="1044" y="109"/>
                  </a:lnTo>
                  <a:lnTo>
                    <a:pt x="1037" y="101"/>
                  </a:lnTo>
                  <a:lnTo>
                    <a:pt x="1033" y="94"/>
                  </a:lnTo>
                  <a:lnTo>
                    <a:pt x="1026" y="94"/>
                  </a:lnTo>
                  <a:lnTo>
                    <a:pt x="1019" y="87"/>
                  </a:lnTo>
                  <a:lnTo>
                    <a:pt x="1012" y="83"/>
                  </a:lnTo>
                  <a:lnTo>
                    <a:pt x="1004" y="76"/>
                  </a:lnTo>
                  <a:lnTo>
                    <a:pt x="997" y="72"/>
                  </a:lnTo>
                  <a:lnTo>
                    <a:pt x="990" y="69"/>
                  </a:lnTo>
                  <a:lnTo>
                    <a:pt x="986" y="62"/>
                  </a:lnTo>
                  <a:lnTo>
                    <a:pt x="979" y="58"/>
                  </a:lnTo>
                  <a:lnTo>
                    <a:pt x="975" y="51"/>
                  </a:lnTo>
                  <a:lnTo>
                    <a:pt x="968" y="47"/>
                  </a:lnTo>
                  <a:lnTo>
                    <a:pt x="961" y="47"/>
                  </a:lnTo>
                  <a:lnTo>
                    <a:pt x="954" y="43"/>
                  </a:lnTo>
                  <a:lnTo>
                    <a:pt x="946" y="40"/>
                  </a:lnTo>
                  <a:lnTo>
                    <a:pt x="939" y="40"/>
                  </a:lnTo>
                  <a:lnTo>
                    <a:pt x="1070" y="185"/>
                  </a:lnTo>
                  <a:lnTo>
                    <a:pt x="1055" y="178"/>
                  </a:lnTo>
                  <a:lnTo>
                    <a:pt x="1059" y="188"/>
                  </a:lnTo>
                  <a:lnTo>
                    <a:pt x="1062" y="196"/>
                  </a:lnTo>
                  <a:lnTo>
                    <a:pt x="1062" y="203"/>
                  </a:lnTo>
                  <a:lnTo>
                    <a:pt x="1062" y="210"/>
                  </a:lnTo>
                  <a:lnTo>
                    <a:pt x="1062" y="217"/>
                  </a:lnTo>
                  <a:lnTo>
                    <a:pt x="1062" y="225"/>
                  </a:lnTo>
                  <a:lnTo>
                    <a:pt x="1066" y="232"/>
                  </a:lnTo>
                  <a:lnTo>
                    <a:pt x="1066" y="239"/>
                  </a:lnTo>
                  <a:lnTo>
                    <a:pt x="1070" y="246"/>
                  </a:lnTo>
                  <a:lnTo>
                    <a:pt x="1073" y="254"/>
                  </a:lnTo>
                  <a:lnTo>
                    <a:pt x="1077" y="261"/>
                  </a:lnTo>
                  <a:lnTo>
                    <a:pt x="1077" y="268"/>
                  </a:lnTo>
                  <a:lnTo>
                    <a:pt x="1077" y="275"/>
                  </a:lnTo>
                  <a:lnTo>
                    <a:pt x="1077" y="283"/>
                  </a:lnTo>
                  <a:lnTo>
                    <a:pt x="1077" y="290"/>
                  </a:lnTo>
                  <a:lnTo>
                    <a:pt x="1077" y="297"/>
                  </a:lnTo>
                  <a:lnTo>
                    <a:pt x="1077" y="304"/>
                  </a:lnTo>
                  <a:lnTo>
                    <a:pt x="1077" y="312"/>
                  </a:lnTo>
                  <a:lnTo>
                    <a:pt x="1073" y="319"/>
                  </a:lnTo>
                  <a:lnTo>
                    <a:pt x="1073" y="326"/>
                  </a:lnTo>
                  <a:lnTo>
                    <a:pt x="1070" y="333"/>
                  </a:lnTo>
                  <a:lnTo>
                    <a:pt x="1070" y="341"/>
                  </a:lnTo>
                  <a:lnTo>
                    <a:pt x="1066" y="348"/>
                  </a:lnTo>
                  <a:lnTo>
                    <a:pt x="1062" y="355"/>
                  </a:lnTo>
                  <a:lnTo>
                    <a:pt x="1059" y="362"/>
                  </a:lnTo>
                  <a:lnTo>
                    <a:pt x="1051" y="370"/>
                  </a:lnTo>
                  <a:lnTo>
                    <a:pt x="1048" y="377"/>
                  </a:lnTo>
                  <a:lnTo>
                    <a:pt x="1048" y="384"/>
                  </a:lnTo>
                  <a:lnTo>
                    <a:pt x="1041" y="388"/>
                  </a:lnTo>
                  <a:lnTo>
                    <a:pt x="1037" y="395"/>
                  </a:lnTo>
                  <a:lnTo>
                    <a:pt x="1030" y="399"/>
                  </a:lnTo>
                  <a:lnTo>
                    <a:pt x="1026" y="406"/>
                  </a:lnTo>
                  <a:lnTo>
                    <a:pt x="1019" y="409"/>
                  </a:lnTo>
                  <a:lnTo>
                    <a:pt x="1015" y="417"/>
                  </a:lnTo>
                  <a:lnTo>
                    <a:pt x="1004" y="420"/>
                  </a:lnTo>
                  <a:lnTo>
                    <a:pt x="997" y="428"/>
                  </a:lnTo>
                  <a:lnTo>
                    <a:pt x="990" y="431"/>
                  </a:lnTo>
                  <a:lnTo>
                    <a:pt x="983" y="435"/>
                  </a:lnTo>
                  <a:lnTo>
                    <a:pt x="975" y="438"/>
                  </a:lnTo>
                  <a:lnTo>
                    <a:pt x="964" y="442"/>
                  </a:lnTo>
                  <a:lnTo>
                    <a:pt x="957" y="446"/>
                  </a:lnTo>
                  <a:lnTo>
                    <a:pt x="950" y="449"/>
                  </a:lnTo>
                  <a:lnTo>
                    <a:pt x="943" y="453"/>
                  </a:lnTo>
                  <a:lnTo>
                    <a:pt x="935" y="457"/>
                  </a:lnTo>
                  <a:lnTo>
                    <a:pt x="928" y="460"/>
                  </a:lnTo>
                  <a:lnTo>
                    <a:pt x="921" y="460"/>
                  </a:lnTo>
                  <a:lnTo>
                    <a:pt x="914" y="460"/>
                  </a:lnTo>
                  <a:lnTo>
                    <a:pt x="906" y="460"/>
                  </a:lnTo>
                  <a:lnTo>
                    <a:pt x="899" y="464"/>
                  </a:lnTo>
                  <a:lnTo>
                    <a:pt x="892" y="464"/>
                  </a:lnTo>
                  <a:lnTo>
                    <a:pt x="877" y="467"/>
                  </a:lnTo>
                  <a:lnTo>
                    <a:pt x="870" y="471"/>
                  </a:lnTo>
                  <a:lnTo>
                    <a:pt x="863" y="471"/>
                  </a:lnTo>
                  <a:lnTo>
                    <a:pt x="856" y="471"/>
                  </a:lnTo>
                  <a:lnTo>
                    <a:pt x="848" y="471"/>
                  </a:lnTo>
                  <a:lnTo>
                    <a:pt x="838" y="475"/>
                  </a:lnTo>
                  <a:lnTo>
                    <a:pt x="830" y="475"/>
                  </a:lnTo>
                  <a:lnTo>
                    <a:pt x="823" y="478"/>
                  </a:lnTo>
                  <a:lnTo>
                    <a:pt x="816" y="482"/>
                  </a:lnTo>
                  <a:lnTo>
                    <a:pt x="809" y="482"/>
                  </a:lnTo>
                  <a:lnTo>
                    <a:pt x="801" y="486"/>
                  </a:lnTo>
                  <a:lnTo>
                    <a:pt x="794" y="486"/>
                  </a:lnTo>
                  <a:lnTo>
                    <a:pt x="787" y="486"/>
                  </a:lnTo>
                  <a:lnTo>
                    <a:pt x="780" y="489"/>
                  </a:lnTo>
                  <a:lnTo>
                    <a:pt x="772" y="489"/>
                  </a:lnTo>
                  <a:lnTo>
                    <a:pt x="765" y="489"/>
                  </a:lnTo>
                  <a:lnTo>
                    <a:pt x="754" y="489"/>
                  </a:lnTo>
                  <a:lnTo>
                    <a:pt x="747" y="489"/>
                  </a:lnTo>
                  <a:lnTo>
                    <a:pt x="740" y="489"/>
                  </a:lnTo>
                  <a:lnTo>
                    <a:pt x="732" y="486"/>
                  </a:lnTo>
                  <a:lnTo>
                    <a:pt x="725" y="482"/>
                  </a:lnTo>
                  <a:lnTo>
                    <a:pt x="718" y="482"/>
                  </a:lnTo>
                  <a:lnTo>
                    <a:pt x="711" y="478"/>
                  </a:lnTo>
                  <a:lnTo>
                    <a:pt x="703" y="475"/>
                  </a:lnTo>
                  <a:lnTo>
                    <a:pt x="696" y="475"/>
                  </a:lnTo>
                  <a:lnTo>
                    <a:pt x="689" y="471"/>
                  </a:lnTo>
                  <a:lnTo>
                    <a:pt x="682" y="471"/>
                  </a:lnTo>
                  <a:lnTo>
                    <a:pt x="667" y="471"/>
                  </a:lnTo>
                  <a:lnTo>
                    <a:pt x="656" y="471"/>
                  </a:lnTo>
                  <a:lnTo>
                    <a:pt x="649" y="471"/>
                  </a:lnTo>
                  <a:lnTo>
                    <a:pt x="638" y="471"/>
                  </a:lnTo>
                  <a:lnTo>
                    <a:pt x="631" y="467"/>
                  </a:lnTo>
                  <a:lnTo>
                    <a:pt x="624" y="467"/>
                  </a:lnTo>
                  <a:lnTo>
                    <a:pt x="616" y="467"/>
                  </a:lnTo>
                  <a:lnTo>
                    <a:pt x="609" y="467"/>
                  </a:lnTo>
                  <a:lnTo>
                    <a:pt x="602" y="467"/>
                  </a:lnTo>
                  <a:lnTo>
                    <a:pt x="595" y="467"/>
                  </a:lnTo>
                  <a:lnTo>
                    <a:pt x="587" y="467"/>
                  </a:lnTo>
                  <a:lnTo>
                    <a:pt x="580" y="467"/>
                  </a:lnTo>
                  <a:lnTo>
                    <a:pt x="569" y="467"/>
                  </a:lnTo>
                  <a:lnTo>
                    <a:pt x="562" y="467"/>
                  </a:lnTo>
                  <a:lnTo>
                    <a:pt x="555" y="467"/>
                  </a:lnTo>
                  <a:lnTo>
                    <a:pt x="547" y="467"/>
                  </a:lnTo>
                  <a:lnTo>
                    <a:pt x="540" y="467"/>
                  </a:lnTo>
                  <a:lnTo>
                    <a:pt x="533" y="467"/>
                  </a:lnTo>
                  <a:lnTo>
                    <a:pt x="526" y="467"/>
                  </a:lnTo>
                  <a:lnTo>
                    <a:pt x="518" y="467"/>
                  </a:lnTo>
                  <a:lnTo>
                    <a:pt x="511" y="467"/>
                  </a:lnTo>
                  <a:lnTo>
                    <a:pt x="500" y="467"/>
                  </a:lnTo>
                  <a:lnTo>
                    <a:pt x="493" y="467"/>
                  </a:lnTo>
                  <a:lnTo>
                    <a:pt x="482" y="467"/>
                  </a:lnTo>
                  <a:lnTo>
                    <a:pt x="475" y="467"/>
                  </a:lnTo>
                  <a:lnTo>
                    <a:pt x="468" y="471"/>
                  </a:lnTo>
                  <a:lnTo>
                    <a:pt x="453" y="471"/>
                  </a:lnTo>
                  <a:lnTo>
                    <a:pt x="442" y="471"/>
                  </a:lnTo>
                  <a:lnTo>
                    <a:pt x="435" y="471"/>
                  </a:lnTo>
                  <a:lnTo>
                    <a:pt x="428" y="471"/>
                  </a:lnTo>
                  <a:lnTo>
                    <a:pt x="421" y="471"/>
                  </a:lnTo>
                  <a:lnTo>
                    <a:pt x="413" y="471"/>
                  </a:lnTo>
                  <a:lnTo>
                    <a:pt x="406" y="475"/>
                  </a:lnTo>
                  <a:lnTo>
                    <a:pt x="399" y="475"/>
                  </a:lnTo>
                  <a:lnTo>
                    <a:pt x="392" y="475"/>
                  </a:lnTo>
                  <a:lnTo>
                    <a:pt x="384" y="475"/>
                  </a:lnTo>
                  <a:lnTo>
                    <a:pt x="377" y="478"/>
                  </a:lnTo>
                  <a:lnTo>
                    <a:pt x="370" y="478"/>
                  </a:lnTo>
                  <a:lnTo>
                    <a:pt x="363" y="478"/>
                  </a:lnTo>
                  <a:lnTo>
                    <a:pt x="355" y="478"/>
                  </a:lnTo>
                  <a:lnTo>
                    <a:pt x="344" y="482"/>
                  </a:lnTo>
                  <a:lnTo>
                    <a:pt x="337" y="482"/>
                  </a:lnTo>
                  <a:lnTo>
                    <a:pt x="330" y="482"/>
                  </a:lnTo>
                  <a:lnTo>
                    <a:pt x="323" y="482"/>
                  </a:lnTo>
                  <a:lnTo>
                    <a:pt x="308" y="486"/>
                  </a:lnTo>
                  <a:lnTo>
                    <a:pt x="301" y="486"/>
                  </a:lnTo>
                  <a:lnTo>
                    <a:pt x="294" y="486"/>
                  </a:lnTo>
                  <a:lnTo>
                    <a:pt x="286" y="486"/>
                  </a:lnTo>
                  <a:lnTo>
                    <a:pt x="279" y="486"/>
                  </a:lnTo>
                  <a:lnTo>
                    <a:pt x="272" y="486"/>
                  </a:lnTo>
                  <a:lnTo>
                    <a:pt x="265" y="486"/>
                  </a:lnTo>
                  <a:lnTo>
                    <a:pt x="254" y="486"/>
                  </a:lnTo>
                  <a:lnTo>
                    <a:pt x="247" y="482"/>
                  </a:lnTo>
                  <a:lnTo>
                    <a:pt x="239" y="482"/>
                  </a:lnTo>
                  <a:lnTo>
                    <a:pt x="232" y="478"/>
                  </a:lnTo>
                  <a:lnTo>
                    <a:pt x="225" y="471"/>
                  </a:lnTo>
                  <a:lnTo>
                    <a:pt x="214" y="471"/>
                  </a:lnTo>
                  <a:lnTo>
                    <a:pt x="207" y="471"/>
                  </a:lnTo>
                  <a:lnTo>
                    <a:pt x="199" y="464"/>
                  </a:lnTo>
                  <a:lnTo>
                    <a:pt x="192" y="460"/>
                  </a:lnTo>
                  <a:lnTo>
                    <a:pt x="185" y="457"/>
                  </a:lnTo>
                  <a:lnTo>
                    <a:pt x="178" y="453"/>
                  </a:lnTo>
                  <a:lnTo>
                    <a:pt x="170" y="446"/>
                  </a:lnTo>
                  <a:lnTo>
                    <a:pt x="163" y="442"/>
                  </a:lnTo>
                  <a:lnTo>
                    <a:pt x="156" y="442"/>
                  </a:lnTo>
                  <a:lnTo>
                    <a:pt x="149" y="438"/>
                  </a:lnTo>
                  <a:lnTo>
                    <a:pt x="141" y="431"/>
                  </a:lnTo>
                  <a:lnTo>
                    <a:pt x="131" y="428"/>
                  </a:lnTo>
                  <a:lnTo>
                    <a:pt x="123" y="424"/>
                  </a:lnTo>
                  <a:lnTo>
                    <a:pt x="116" y="420"/>
                  </a:lnTo>
                  <a:lnTo>
                    <a:pt x="112" y="413"/>
                  </a:lnTo>
                  <a:lnTo>
                    <a:pt x="105" y="413"/>
                  </a:lnTo>
                  <a:lnTo>
                    <a:pt x="102" y="406"/>
                  </a:lnTo>
                  <a:lnTo>
                    <a:pt x="94" y="402"/>
                  </a:lnTo>
                  <a:lnTo>
                    <a:pt x="91" y="395"/>
                  </a:lnTo>
                  <a:lnTo>
                    <a:pt x="83" y="388"/>
                  </a:lnTo>
                  <a:lnTo>
                    <a:pt x="76" y="380"/>
                  </a:lnTo>
                  <a:lnTo>
                    <a:pt x="69" y="373"/>
                  </a:lnTo>
                  <a:lnTo>
                    <a:pt x="69" y="366"/>
                  </a:lnTo>
                  <a:lnTo>
                    <a:pt x="62" y="359"/>
                  </a:lnTo>
                  <a:lnTo>
                    <a:pt x="58" y="351"/>
                  </a:lnTo>
                  <a:lnTo>
                    <a:pt x="51" y="348"/>
                  </a:lnTo>
                  <a:lnTo>
                    <a:pt x="44" y="341"/>
                  </a:lnTo>
                  <a:lnTo>
                    <a:pt x="40" y="333"/>
                  </a:lnTo>
                  <a:lnTo>
                    <a:pt x="36" y="326"/>
                  </a:lnTo>
                  <a:lnTo>
                    <a:pt x="29" y="322"/>
                  </a:lnTo>
                  <a:lnTo>
                    <a:pt x="29" y="315"/>
                  </a:lnTo>
                  <a:lnTo>
                    <a:pt x="29" y="308"/>
                  </a:lnTo>
                  <a:lnTo>
                    <a:pt x="29" y="301"/>
                  </a:lnTo>
                  <a:lnTo>
                    <a:pt x="25" y="293"/>
                  </a:lnTo>
                  <a:lnTo>
                    <a:pt x="25" y="286"/>
                  </a:lnTo>
                  <a:lnTo>
                    <a:pt x="25" y="279"/>
                  </a:lnTo>
                  <a:lnTo>
                    <a:pt x="29" y="272"/>
                  </a:lnTo>
                  <a:lnTo>
                    <a:pt x="29" y="265"/>
                  </a:lnTo>
                  <a:lnTo>
                    <a:pt x="29" y="257"/>
                  </a:lnTo>
                  <a:lnTo>
                    <a:pt x="29" y="250"/>
                  </a:lnTo>
                  <a:lnTo>
                    <a:pt x="29" y="243"/>
                  </a:lnTo>
                  <a:lnTo>
                    <a:pt x="29" y="236"/>
                  </a:lnTo>
                  <a:lnTo>
                    <a:pt x="29" y="228"/>
                  </a:lnTo>
                  <a:lnTo>
                    <a:pt x="29" y="217"/>
                  </a:lnTo>
                  <a:lnTo>
                    <a:pt x="33" y="210"/>
                  </a:lnTo>
                  <a:lnTo>
                    <a:pt x="40" y="207"/>
                  </a:lnTo>
                  <a:lnTo>
                    <a:pt x="47" y="203"/>
                  </a:lnTo>
                  <a:lnTo>
                    <a:pt x="54" y="196"/>
                  </a:lnTo>
                  <a:lnTo>
                    <a:pt x="58" y="188"/>
                  </a:lnTo>
                  <a:lnTo>
                    <a:pt x="65" y="185"/>
                  </a:lnTo>
                  <a:lnTo>
                    <a:pt x="69" y="178"/>
                  </a:lnTo>
                  <a:lnTo>
                    <a:pt x="76" y="170"/>
                  </a:lnTo>
                  <a:lnTo>
                    <a:pt x="80" y="163"/>
                  </a:lnTo>
                  <a:lnTo>
                    <a:pt x="83" y="156"/>
                  </a:lnTo>
                  <a:lnTo>
                    <a:pt x="91" y="152"/>
                  </a:lnTo>
                  <a:lnTo>
                    <a:pt x="91" y="145"/>
                  </a:lnTo>
                  <a:lnTo>
                    <a:pt x="91" y="138"/>
                  </a:lnTo>
                  <a:lnTo>
                    <a:pt x="94" y="130"/>
                  </a:lnTo>
                  <a:lnTo>
                    <a:pt x="98" y="120"/>
                  </a:lnTo>
                  <a:lnTo>
                    <a:pt x="102" y="112"/>
                  </a:lnTo>
                  <a:lnTo>
                    <a:pt x="102" y="105"/>
                  </a:lnTo>
                  <a:lnTo>
                    <a:pt x="105" y="98"/>
                  </a:lnTo>
                  <a:lnTo>
                    <a:pt x="109" y="91"/>
                  </a:lnTo>
                  <a:lnTo>
                    <a:pt x="112" y="83"/>
                  </a:lnTo>
                  <a:lnTo>
                    <a:pt x="116" y="76"/>
                  </a:lnTo>
                  <a:lnTo>
                    <a:pt x="123" y="72"/>
                  </a:lnTo>
                  <a:lnTo>
                    <a:pt x="127" y="65"/>
                  </a:lnTo>
                  <a:lnTo>
                    <a:pt x="134" y="62"/>
                  </a:lnTo>
                  <a:lnTo>
                    <a:pt x="134" y="54"/>
                  </a:lnTo>
                  <a:lnTo>
                    <a:pt x="138" y="47"/>
                  </a:lnTo>
                  <a:lnTo>
                    <a:pt x="141" y="40"/>
                  </a:lnTo>
                  <a:lnTo>
                    <a:pt x="141" y="33"/>
                  </a:lnTo>
                  <a:lnTo>
                    <a:pt x="149" y="29"/>
                  </a:lnTo>
                  <a:lnTo>
                    <a:pt x="149" y="22"/>
                  </a:lnTo>
                  <a:lnTo>
                    <a:pt x="149" y="14"/>
                  </a:lnTo>
                  <a:lnTo>
                    <a:pt x="149" y="7"/>
                  </a:lnTo>
                  <a:lnTo>
                    <a:pt x="149" y="0"/>
                  </a:lnTo>
                  <a:lnTo>
                    <a:pt x="156" y="11"/>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46" name="Rectangle 44"/>
            <p:cNvSpPr>
              <a:spLocks noChangeArrowheads="1"/>
            </p:cNvSpPr>
            <p:nvPr/>
          </p:nvSpPr>
          <p:spPr bwMode="auto">
            <a:xfrm>
              <a:off x="793" y="2852"/>
              <a:ext cx="372" cy="309"/>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762000" eaLnBrk="1" hangingPunct="1">
                <a:lnSpc>
                  <a:spcPct val="110000"/>
                </a:lnSpc>
              </a:pPr>
              <a:r>
                <a:rPr kumimoji="1" lang="en-US" altLang="ja-JP" sz="2400" b="1" dirty="0">
                  <a:solidFill>
                    <a:srgbClr val="FFFFFF"/>
                  </a:solidFill>
                  <a:latin typeface="Osaka" charset="-128"/>
                </a:rPr>
                <a:t>AO</a:t>
              </a:r>
            </a:p>
          </p:txBody>
        </p:sp>
        <p:sp>
          <p:nvSpPr>
            <p:cNvPr id="47" name="AutoShape 45"/>
            <p:cNvSpPr>
              <a:spLocks noChangeArrowheads="1"/>
            </p:cNvSpPr>
            <p:nvPr/>
          </p:nvSpPr>
          <p:spPr bwMode="auto">
            <a:xfrm>
              <a:off x="2287" y="2662"/>
              <a:ext cx="1799" cy="727"/>
            </a:xfrm>
            <a:prstGeom prst="roundRect">
              <a:avLst>
                <a:gd name="adj" fmla="val 16667"/>
              </a:avLst>
            </a:prstGeom>
            <a:gradFill rotWithShape="0">
              <a:gsLst>
                <a:gs pos="0">
                  <a:srgbClr val="FF0000"/>
                </a:gs>
                <a:gs pos="50000">
                  <a:schemeClr val="bg1"/>
                </a:gs>
                <a:gs pos="100000">
                  <a:srgbClr val="FF0000"/>
                </a:gs>
              </a:gsLst>
              <a:lin ang="5400000" scaled="1"/>
            </a:gradFill>
            <a:ln w="12700">
              <a:solidFill>
                <a:schemeClr val="tx1"/>
              </a:solidFill>
              <a:round/>
              <a:headEnd/>
              <a:tailEnd/>
            </a:ln>
            <a:effectLst/>
          </p:spPr>
          <p:txBody>
            <a:bodyPr wrap="none" anchor="ctr">
              <a:prstTxWarp prst="textNoShape">
                <a:avLst/>
              </a:prstTxWarp>
            </a:bodyPr>
            <a:lstStyle/>
            <a:p>
              <a:endParaRPr lang="ja-JP" altLang="en-US"/>
            </a:p>
          </p:txBody>
        </p:sp>
        <p:sp>
          <p:nvSpPr>
            <p:cNvPr id="48" name="Freeform 46"/>
            <p:cNvSpPr>
              <a:spLocks/>
            </p:cNvSpPr>
            <p:nvPr/>
          </p:nvSpPr>
          <p:spPr bwMode="auto">
            <a:xfrm>
              <a:off x="2573" y="2645"/>
              <a:ext cx="1218" cy="588"/>
            </a:xfrm>
            <a:custGeom>
              <a:avLst/>
              <a:gdLst/>
              <a:ahLst/>
              <a:cxnLst>
                <a:cxn ang="0">
                  <a:pos x="91" y="40"/>
                </a:cxn>
                <a:cxn ang="0">
                  <a:pos x="120" y="54"/>
                </a:cxn>
                <a:cxn ang="0">
                  <a:pos x="145" y="76"/>
                </a:cxn>
                <a:cxn ang="0">
                  <a:pos x="152" y="105"/>
                </a:cxn>
                <a:cxn ang="0">
                  <a:pos x="152" y="134"/>
                </a:cxn>
                <a:cxn ang="0">
                  <a:pos x="145" y="163"/>
                </a:cxn>
                <a:cxn ang="0">
                  <a:pos x="131" y="203"/>
                </a:cxn>
                <a:cxn ang="0">
                  <a:pos x="116" y="243"/>
                </a:cxn>
                <a:cxn ang="0">
                  <a:pos x="91" y="283"/>
                </a:cxn>
                <a:cxn ang="0">
                  <a:pos x="62" y="330"/>
                </a:cxn>
                <a:cxn ang="0">
                  <a:pos x="40" y="370"/>
                </a:cxn>
                <a:cxn ang="0">
                  <a:pos x="15" y="406"/>
                </a:cxn>
                <a:cxn ang="0">
                  <a:pos x="4" y="435"/>
                </a:cxn>
                <a:cxn ang="0">
                  <a:pos x="0" y="468"/>
                </a:cxn>
                <a:cxn ang="0">
                  <a:pos x="11" y="519"/>
                </a:cxn>
                <a:cxn ang="0">
                  <a:pos x="29" y="555"/>
                </a:cxn>
                <a:cxn ang="0">
                  <a:pos x="54" y="580"/>
                </a:cxn>
                <a:cxn ang="0">
                  <a:pos x="80" y="606"/>
                </a:cxn>
                <a:cxn ang="0">
                  <a:pos x="123" y="631"/>
                </a:cxn>
                <a:cxn ang="0">
                  <a:pos x="156" y="645"/>
                </a:cxn>
                <a:cxn ang="0">
                  <a:pos x="189" y="660"/>
                </a:cxn>
                <a:cxn ang="0">
                  <a:pos x="225" y="667"/>
                </a:cxn>
                <a:cxn ang="0">
                  <a:pos x="261" y="678"/>
                </a:cxn>
                <a:cxn ang="0">
                  <a:pos x="294" y="678"/>
                </a:cxn>
                <a:cxn ang="0">
                  <a:pos x="337" y="678"/>
                </a:cxn>
                <a:cxn ang="0">
                  <a:pos x="384" y="671"/>
                </a:cxn>
                <a:cxn ang="0">
                  <a:pos x="421" y="667"/>
                </a:cxn>
                <a:cxn ang="0">
                  <a:pos x="464" y="664"/>
                </a:cxn>
                <a:cxn ang="0">
                  <a:pos x="504" y="656"/>
                </a:cxn>
                <a:cxn ang="0">
                  <a:pos x="540" y="656"/>
                </a:cxn>
                <a:cxn ang="0">
                  <a:pos x="577" y="656"/>
                </a:cxn>
                <a:cxn ang="0">
                  <a:pos x="627" y="664"/>
                </a:cxn>
                <a:cxn ang="0">
                  <a:pos x="667" y="667"/>
                </a:cxn>
                <a:cxn ang="0">
                  <a:pos x="711" y="678"/>
                </a:cxn>
                <a:cxn ang="0">
                  <a:pos x="747" y="689"/>
                </a:cxn>
                <a:cxn ang="0">
                  <a:pos x="783" y="678"/>
                </a:cxn>
                <a:cxn ang="0">
                  <a:pos x="823" y="667"/>
                </a:cxn>
                <a:cxn ang="0">
                  <a:pos x="877" y="660"/>
                </a:cxn>
                <a:cxn ang="0">
                  <a:pos x="925" y="645"/>
                </a:cxn>
                <a:cxn ang="0">
                  <a:pos x="975" y="624"/>
                </a:cxn>
                <a:cxn ang="0">
                  <a:pos x="1015" y="587"/>
                </a:cxn>
                <a:cxn ang="0">
                  <a:pos x="1044" y="544"/>
                </a:cxn>
                <a:cxn ang="0">
                  <a:pos x="1062" y="497"/>
                </a:cxn>
                <a:cxn ang="0">
                  <a:pos x="1066" y="457"/>
                </a:cxn>
                <a:cxn ang="0">
                  <a:pos x="1062" y="413"/>
                </a:cxn>
                <a:cxn ang="0">
                  <a:pos x="1044" y="370"/>
                </a:cxn>
                <a:cxn ang="0">
                  <a:pos x="1019" y="330"/>
                </a:cxn>
                <a:cxn ang="0">
                  <a:pos x="986" y="290"/>
                </a:cxn>
                <a:cxn ang="0">
                  <a:pos x="950" y="254"/>
                </a:cxn>
                <a:cxn ang="0">
                  <a:pos x="917" y="228"/>
                </a:cxn>
                <a:cxn ang="0">
                  <a:pos x="903" y="207"/>
                </a:cxn>
                <a:cxn ang="0">
                  <a:pos x="892" y="174"/>
                </a:cxn>
                <a:cxn ang="0">
                  <a:pos x="892" y="145"/>
                </a:cxn>
                <a:cxn ang="0">
                  <a:pos x="899" y="105"/>
                </a:cxn>
                <a:cxn ang="0">
                  <a:pos x="899" y="76"/>
                </a:cxn>
                <a:cxn ang="0">
                  <a:pos x="917" y="51"/>
                </a:cxn>
                <a:cxn ang="0">
                  <a:pos x="950" y="29"/>
                </a:cxn>
                <a:cxn ang="0">
                  <a:pos x="983" y="18"/>
                </a:cxn>
                <a:cxn ang="0">
                  <a:pos x="1015" y="11"/>
                </a:cxn>
                <a:cxn ang="0">
                  <a:pos x="1048" y="0"/>
                </a:cxn>
              </a:cxnLst>
              <a:rect l="0" t="0" r="r" b="b"/>
              <a:pathLst>
                <a:path w="1067" h="690">
                  <a:moveTo>
                    <a:pt x="51" y="25"/>
                  </a:moveTo>
                  <a:lnTo>
                    <a:pt x="73" y="33"/>
                  </a:lnTo>
                  <a:lnTo>
                    <a:pt x="83" y="36"/>
                  </a:lnTo>
                  <a:lnTo>
                    <a:pt x="91" y="40"/>
                  </a:lnTo>
                  <a:lnTo>
                    <a:pt x="98" y="40"/>
                  </a:lnTo>
                  <a:lnTo>
                    <a:pt x="105" y="44"/>
                  </a:lnTo>
                  <a:lnTo>
                    <a:pt x="112" y="47"/>
                  </a:lnTo>
                  <a:lnTo>
                    <a:pt x="120" y="54"/>
                  </a:lnTo>
                  <a:lnTo>
                    <a:pt x="127" y="58"/>
                  </a:lnTo>
                  <a:lnTo>
                    <a:pt x="134" y="65"/>
                  </a:lnTo>
                  <a:lnTo>
                    <a:pt x="138" y="73"/>
                  </a:lnTo>
                  <a:lnTo>
                    <a:pt x="145" y="76"/>
                  </a:lnTo>
                  <a:lnTo>
                    <a:pt x="145" y="83"/>
                  </a:lnTo>
                  <a:lnTo>
                    <a:pt x="149" y="91"/>
                  </a:lnTo>
                  <a:lnTo>
                    <a:pt x="152" y="98"/>
                  </a:lnTo>
                  <a:lnTo>
                    <a:pt x="152" y="105"/>
                  </a:lnTo>
                  <a:lnTo>
                    <a:pt x="152" y="112"/>
                  </a:lnTo>
                  <a:lnTo>
                    <a:pt x="152" y="120"/>
                  </a:lnTo>
                  <a:lnTo>
                    <a:pt x="152" y="127"/>
                  </a:lnTo>
                  <a:lnTo>
                    <a:pt x="152" y="134"/>
                  </a:lnTo>
                  <a:lnTo>
                    <a:pt x="152" y="141"/>
                  </a:lnTo>
                  <a:lnTo>
                    <a:pt x="149" y="149"/>
                  </a:lnTo>
                  <a:lnTo>
                    <a:pt x="145" y="156"/>
                  </a:lnTo>
                  <a:lnTo>
                    <a:pt x="145" y="163"/>
                  </a:lnTo>
                  <a:lnTo>
                    <a:pt x="141" y="170"/>
                  </a:lnTo>
                  <a:lnTo>
                    <a:pt x="138" y="181"/>
                  </a:lnTo>
                  <a:lnTo>
                    <a:pt x="131" y="196"/>
                  </a:lnTo>
                  <a:lnTo>
                    <a:pt x="131" y="203"/>
                  </a:lnTo>
                  <a:lnTo>
                    <a:pt x="127" y="214"/>
                  </a:lnTo>
                  <a:lnTo>
                    <a:pt x="127" y="221"/>
                  </a:lnTo>
                  <a:lnTo>
                    <a:pt x="123" y="228"/>
                  </a:lnTo>
                  <a:lnTo>
                    <a:pt x="116" y="243"/>
                  </a:lnTo>
                  <a:lnTo>
                    <a:pt x="109" y="254"/>
                  </a:lnTo>
                  <a:lnTo>
                    <a:pt x="105" y="261"/>
                  </a:lnTo>
                  <a:lnTo>
                    <a:pt x="98" y="272"/>
                  </a:lnTo>
                  <a:lnTo>
                    <a:pt x="91" y="283"/>
                  </a:lnTo>
                  <a:lnTo>
                    <a:pt x="87" y="294"/>
                  </a:lnTo>
                  <a:lnTo>
                    <a:pt x="76" y="308"/>
                  </a:lnTo>
                  <a:lnTo>
                    <a:pt x="69" y="319"/>
                  </a:lnTo>
                  <a:lnTo>
                    <a:pt x="62" y="330"/>
                  </a:lnTo>
                  <a:lnTo>
                    <a:pt x="54" y="337"/>
                  </a:lnTo>
                  <a:lnTo>
                    <a:pt x="51" y="348"/>
                  </a:lnTo>
                  <a:lnTo>
                    <a:pt x="44" y="355"/>
                  </a:lnTo>
                  <a:lnTo>
                    <a:pt x="40" y="370"/>
                  </a:lnTo>
                  <a:lnTo>
                    <a:pt x="33" y="381"/>
                  </a:lnTo>
                  <a:lnTo>
                    <a:pt x="25" y="392"/>
                  </a:lnTo>
                  <a:lnTo>
                    <a:pt x="22" y="399"/>
                  </a:lnTo>
                  <a:lnTo>
                    <a:pt x="15" y="406"/>
                  </a:lnTo>
                  <a:lnTo>
                    <a:pt x="11" y="413"/>
                  </a:lnTo>
                  <a:lnTo>
                    <a:pt x="11" y="421"/>
                  </a:lnTo>
                  <a:lnTo>
                    <a:pt x="7" y="428"/>
                  </a:lnTo>
                  <a:lnTo>
                    <a:pt x="4" y="435"/>
                  </a:lnTo>
                  <a:lnTo>
                    <a:pt x="4" y="442"/>
                  </a:lnTo>
                  <a:lnTo>
                    <a:pt x="0" y="450"/>
                  </a:lnTo>
                  <a:lnTo>
                    <a:pt x="0" y="461"/>
                  </a:lnTo>
                  <a:lnTo>
                    <a:pt x="0" y="468"/>
                  </a:lnTo>
                  <a:lnTo>
                    <a:pt x="0" y="475"/>
                  </a:lnTo>
                  <a:lnTo>
                    <a:pt x="0" y="482"/>
                  </a:lnTo>
                  <a:lnTo>
                    <a:pt x="4" y="493"/>
                  </a:lnTo>
                  <a:lnTo>
                    <a:pt x="11" y="519"/>
                  </a:lnTo>
                  <a:lnTo>
                    <a:pt x="18" y="533"/>
                  </a:lnTo>
                  <a:lnTo>
                    <a:pt x="22" y="544"/>
                  </a:lnTo>
                  <a:lnTo>
                    <a:pt x="29" y="548"/>
                  </a:lnTo>
                  <a:lnTo>
                    <a:pt x="29" y="555"/>
                  </a:lnTo>
                  <a:lnTo>
                    <a:pt x="40" y="562"/>
                  </a:lnTo>
                  <a:lnTo>
                    <a:pt x="44" y="569"/>
                  </a:lnTo>
                  <a:lnTo>
                    <a:pt x="51" y="573"/>
                  </a:lnTo>
                  <a:lnTo>
                    <a:pt x="54" y="580"/>
                  </a:lnTo>
                  <a:lnTo>
                    <a:pt x="62" y="587"/>
                  </a:lnTo>
                  <a:lnTo>
                    <a:pt x="69" y="591"/>
                  </a:lnTo>
                  <a:lnTo>
                    <a:pt x="76" y="598"/>
                  </a:lnTo>
                  <a:lnTo>
                    <a:pt x="80" y="606"/>
                  </a:lnTo>
                  <a:lnTo>
                    <a:pt x="94" y="609"/>
                  </a:lnTo>
                  <a:lnTo>
                    <a:pt x="109" y="620"/>
                  </a:lnTo>
                  <a:lnTo>
                    <a:pt x="116" y="627"/>
                  </a:lnTo>
                  <a:lnTo>
                    <a:pt x="123" y="631"/>
                  </a:lnTo>
                  <a:lnTo>
                    <a:pt x="134" y="638"/>
                  </a:lnTo>
                  <a:lnTo>
                    <a:pt x="141" y="642"/>
                  </a:lnTo>
                  <a:lnTo>
                    <a:pt x="149" y="645"/>
                  </a:lnTo>
                  <a:lnTo>
                    <a:pt x="156" y="645"/>
                  </a:lnTo>
                  <a:lnTo>
                    <a:pt x="163" y="653"/>
                  </a:lnTo>
                  <a:lnTo>
                    <a:pt x="170" y="653"/>
                  </a:lnTo>
                  <a:lnTo>
                    <a:pt x="181" y="656"/>
                  </a:lnTo>
                  <a:lnTo>
                    <a:pt x="189" y="660"/>
                  </a:lnTo>
                  <a:lnTo>
                    <a:pt x="199" y="660"/>
                  </a:lnTo>
                  <a:lnTo>
                    <a:pt x="207" y="664"/>
                  </a:lnTo>
                  <a:lnTo>
                    <a:pt x="218" y="667"/>
                  </a:lnTo>
                  <a:lnTo>
                    <a:pt x="225" y="667"/>
                  </a:lnTo>
                  <a:lnTo>
                    <a:pt x="232" y="667"/>
                  </a:lnTo>
                  <a:lnTo>
                    <a:pt x="243" y="671"/>
                  </a:lnTo>
                  <a:lnTo>
                    <a:pt x="250" y="674"/>
                  </a:lnTo>
                  <a:lnTo>
                    <a:pt x="261" y="678"/>
                  </a:lnTo>
                  <a:lnTo>
                    <a:pt x="268" y="678"/>
                  </a:lnTo>
                  <a:lnTo>
                    <a:pt x="276" y="678"/>
                  </a:lnTo>
                  <a:lnTo>
                    <a:pt x="283" y="678"/>
                  </a:lnTo>
                  <a:lnTo>
                    <a:pt x="294" y="678"/>
                  </a:lnTo>
                  <a:lnTo>
                    <a:pt x="305" y="678"/>
                  </a:lnTo>
                  <a:lnTo>
                    <a:pt x="319" y="678"/>
                  </a:lnTo>
                  <a:lnTo>
                    <a:pt x="330" y="678"/>
                  </a:lnTo>
                  <a:lnTo>
                    <a:pt x="337" y="678"/>
                  </a:lnTo>
                  <a:lnTo>
                    <a:pt x="344" y="678"/>
                  </a:lnTo>
                  <a:lnTo>
                    <a:pt x="359" y="674"/>
                  </a:lnTo>
                  <a:lnTo>
                    <a:pt x="370" y="674"/>
                  </a:lnTo>
                  <a:lnTo>
                    <a:pt x="384" y="671"/>
                  </a:lnTo>
                  <a:lnTo>
                    <a:pt x="392" y="667"/>
                  </a:lnTo>
                  <a:lnTo>
                    <a:pt x="399" y="667"/>
                  </a:lnTo>
                  <a:lnTo>
                    <a:pt x="410" y="667"/>
                  </a:lnTo>
                  <a:lnTo>
                    <a:pt x="421" y="667"/>
                  </a:lnTo>
                  <a:lnTo>
                    <a:pt x="431" y="667"/>
                  </a:lnTo>
                  <a:lnTo>
                    <a:pt x="442" y="664"/>
                  </a:lnTo>
                  <a:lnTo>
                    <a:pt x="453" y="664"/>
                  </a:lnTo>
                  <a:lnTo>
                    <a:pt x="464" y="664"/>
                  </a:lnTo>
                  <a:lnTo>
                    <a:pt x="475" y="660"/>
                  </a:lnTo>
                  <a:lnTo>
                    <a:pt x="486" y="660"/>
                  </a:lnTo>
                  <a:lnTo>
                    <a:pt x="497" y="656"/>
                  </a:lnTo>
                  <a:lnTo>
                    <a:pt x="504" y="656"/>
                  </a:lnTo>
                  <a:lnTo>
                    <a:pt x="511" y="656"/>
                  </a:lnTo>
                  <a:lnTo>
                    <a:pt x="522" y="656"/>
                  </a:lnTo>
                  <a:lnTo>
                    <a:pt x="533" y="656"/>
                  </a:lnTo>
                  <a:lnTo>
                    <a:pt x="540" y="656"/>
                  </a:lnTo>
                  <a:lnTo>
                    <a:pt x="551" y="656"/>
                  </a:lnTo>
                  <a:lnTo>
                    <a:pt x="558" y="656"/>
                  </a:lnTo>
                  <a:lnTo>
                    <a:pt x="569" y="656"/>
                  </a:lnTo>
                  <a:lnTo>
                    <a:pt x="577" y="656"/>
                  </a:lnTo>
                  <a:lnTo>
                    <a:pt x="587" y="656"/>
                  </a:lnTo>
                  <a:lnTo>
                    <a:pt x="598" y="660"/>
                  </a:lnTo>
                  <a:lnTo>
                    <a:pt x="606" y="660"/>
                  </a:lnTo>
                  <a:lnTo>
                    <a:pt x="627" y="664"/>
                  </a:lnTo>
                  <a:lnTo>
                    <a:pt x="638" y="664"/>
                  </a:lnTo>
                  <a:lnTo>
                    <a:pt x="645" y="664"/>
                  </a:lnTo>
                  <a:lnTo>
                    <a:pt x="660" y="667"/>
                  </a:lnTo>
                  <a:lnTo>
                    <a:pt x="667" y="667"/>
                  </a:lnTo>
                  <a:lnTo>
                    <a:pt x="682" y="667"/>
                  </a:lnTo>
                  <a:lnTo>
                    <a:pt x="689" y="671"/>
                  </a:lnTo>
                  <a:lnTo>
                    <a:pt x="700" y="674"/>
                  </a:lnTo>
                  <a:lnTo>
                    <a:pt x="711" y="678"/>
                  </a:lnTo>
                  <a:lnTo>
                    <a:pt x="718" y="678"/>
                  </a:lnTo>
                  <a:lnTo>
                    <a:pt x="729" y="682"/>
                  </a:lnTo>
                  <a:lnTo>
                    <a:pt x="740" y="685"/>
                  </a:lnTo>
                  <a:lnTo>
                    <a:pt x="747" y="689"/>
                  </a:lnTo>
                  <a:lnTo>
                    <a:pt x="758" y="685"/>
                  </a:lnTo>
                  <a:lnTo>
                    <a:pt x="765" y="682"/>
                  </a:lnTo>
                  <a:lnTo>
                    <a:pt x="772" y="682"/>
                  </a:lnTo>
                  <a:lnTo>
                    <a:pt x="783" y="678"/>
                  </a:lnTo>
                  <a:lnTo>
                    <a:pt x="790" y="678"/>
                  </a:lnTo>
                  <a:lnTo>
                    <a:pt x="809" y="674"/>
                  </a:lnTo>
                  <a:lnTo>
                    <a:pt x="816" y="671"/>
                  </a:lnTo>
                  <a:lnTo>
                    <a:pt x="823" y="667"/>
                  </a:lnTo>
                  <a:lnTo>
                    <a:pt x="834" y="667"/>
                  </a:lnTo>
                  <a:lnTo>
                    <a:pt x="848" y="667"/>
                  </a:lnTo>
                  <a:lnTo>
                    <a:pt x="863" y="664"/>
                  </a:lnTo>
                  <a:lnTo>
                    <a:pt x="877" y="660"/>
                  </a:lnTo>
                  <a:lnTo>
                    <a:pt x="888" y="656"/>
                  </a:lnTo>
                  <a:lnTo>
                    <a:pt x="903" y="649"/>
                  </a:lnTo>
                  <a:lnTo>
                    <a:pt x="914" y="645"/>
                  </a:lnTo>
                  <a:lnTo>
                    <a:pt x="925" y="645"/>
                  </a:lnTo>
                  <a:lnTo>
                    <a:pt x="935" y="638"/>
                  </a:lnTo>
                  <a:lnTo>
                    <a:pt x="950" y="635"/>
                  </a:lnTo>
                  <a:lnTo>
                    <a:pt x="961" y="627"/>
                  </a:lnTo>
                  <a:lnTo>
                    <a:pt x="975" y="624"/>
                  </a:lnTo>
                  <a:lnTo>
                    <a:pt x="983" y="616"/>
                  </a:lnTo>
                  <a:lnTo>
                    <a:pt x="990" y="609"/>
                  </a:lnTo>
                  <a:lnTo>
                    <a:pt x="1001" y="602"/>
                  </a:lnTo>
                  <a:lnTo>
                    <a:pt x="1015" y="587"/>
                  </a:lnTo>
                  <a:lnTo>
                    <a:pt x="1022" y="577"/>
                  </a:lnTo>
                  <a:lnTo>
                    <a:pt x="1030" y="566"/>
                  </a:lnTo>
                  <a:lnTo>
                    <a:pt x="1037" y="558"/>
                  </a:lnTo>
                  <a:lnTo>
                    <a:pt x="1044" y="544"/>
                  </a:lnTo>
                  <a:lnTo>
                    <a:pt x="1048" y="537"/>
                  </a:lnTo>
                  <a:lnTo>
                    <a:pt x="1055" y="519"/>
                  </a:lnTo>
                  <a:lnTo>
                    <a:pt x="1059" y="508"/>
                  </a:lnTo>
                  <a:lnTo>
                    <a:pt x="1062" y="497"/>
                  </a:lnTo>
                  <a:lnTo>
                    <a:pt x="1066" y="486"/>
                  </a:lnTo>
                  <a:lnTo>
                    <a:pt x="1066" y="475"/>
                  </a:lnTo>
                  <a:lnTo>
                    <a:pt x="1066" y="464"/>
                  </a:lnTo>
                  <a:lnTo>
                    <a:pt x="1066" y="457"/>
                  </a:lnTo>
                  <a:lnTo>
                    <a:pt x="1066" y="446"/>
                  </a:lnTo>
                  <a:lnTo>
                    <a:pt x="1066" y="432"/>
                  </a:lnTo>
                  <a:lnTo>
                    <a:pt x="1062" y="424"/>
                  </a:lnTo>
                  <a:lnTo>
                    <a:pt x="1062" y="413"/>
                  </a:lnTo>
                  <a:lnTo>
                    <a:pt x="1059" y="403"/>
                  </a:lnTo>
                  <a:lnTo>
                    <a:pt x="1055" y="392"/>
                  </a:lnTo>
                  <a:lnTo>
                    <a:pt x="1051" y="381"/>
                  </a:lnTo>
                  <a:lnTo>
                    <a:pt x="1044" y="370"/>
                  </a:lnTo>
                  <a:lnTo>
                    <a:pt x="1037" y="355"/>
                  </a:lnTo>
                  <a:lnTo>
                    <a:pt x="1030" y="348"/>
                  </a:lnTo>
                  <a:lnTo>
                    <a:pt x="1022" y="337"/>
                  </a:lnTo>
                  <a:lnTo>
                    <a:pt x="1019" y="330"/>
                  </a:lnTo>
                  <a:lnTo>
                    <a:pt x="1012" y="323"/>
                  </a:lnTo>
                  <a:lnTo>
                    <a:pt x="1001" y="305"/>
                  </a:lnTo>
                  <a:lnTo>
                    <a:pt x="993" y="301"/>
                  </a:lnTo>
                  <a:lnTo>
                    <a:pt x="986" y="290"/>
                  </a:lnTo>
                  <a:lnTo>
                    <a:pt x="972" y="279"/>
                  </a:lnTo>
                  <a:lnTo>
                    <a:pt x="964" y="272"/>
                  </a:lnTo>
                  <a:lnTo>
                    <a:pt x="957" y="265"/>
                  </a:lnTo>
                  <a:lnTo>
                    <a:pt x="950" y="254"/>
                  </a:lnTo>
                  <a:lnTo>
                    <a:pt x="939" y="247"/>
                  </a:lnTo>
                  <a:lnTo>
                    <a:pt x="932" y="239"/>
                  </a:lnTo>
                  <a:lnTo>
                    <a:pt x="928" y="232"/>
                  </a:lnTo>
                  <a:lnTo>
                    <a:pt x="917" y="228"/>
                  </a:lnTo>
                  <a:lnTo>
                    <a:pt x="917" y="221"/>
                  </a:lnTo>
                  <a:lnTo>
                    <a:pt x="910" y="221"/>
                  </a:lnTo>
                  <a:lnTo>
                    <a:pt x="906" y="214"/>
                  </a:lnTo>
                  <a:lnTo>
                    <a:pt x="903" y="207"/>
                  </a:lnTo>
                  <a:lnTo>
                    <a:pt x="899" y="199"/>
                  </a:lnTo>
                  <a:lnTo>
                    <a:pt x="892" y="189"/>
                  </a:lnTo>
                  <a:lnTo>
                    <a:pt x="892" y="181"/>
                  </a:lnTo>
                  <a:lnTo>
                    <a:pt x="892" y="174"/>
                  </a:lnTo>
                  <a:lnTo>
                    <a:pt x="892" y="167"/>
                  </a:lnTo>
                  <a:lnTo>
                    <a:pt x="892" y="160"/>
                  </a:lnTo>
                  <a:lnTo>
                    <a:pt x="892" y="152"/>
                  </a:lnTo>
                  <a:lnTo>
                    <a:pt x="892" y="145"/>
                  </a:lnTo>
                  <a:lnTo>
                    <a:pt x="892" y="134"/>
                  </a:lnTo>
                  <a:lnTo>
                    <a:pt x="892" y="127"/>
                  </a:lnTo>
                  <a:lnTo>
                    <a:pt x="896" y="116"/>
                  </a:lnTo>
                  <a:lnTo>
                    <a:pt x="899" y="105"/>
                  </a:lnTo>
                  <a:lnTo>
                    <a:pt x="899" y="98"/>
                  </a:lnTo>
                  <a:lnTo>
                    <a:pt x="899" y="91"/>
                  </a:lnTo>
                  <a:lnTo>
                    <a:pt x="899" y="83"/>
                  </a:lnTo>
                  <a:lnTo>
                    <a:pt x="899" y="76"/>
                  </a:lnTo>
                  <a:lnTo>
                    <a:pt x="903" y="69"/>
                  </a:lnTo>
                  <a:lnTo>
                    <a:pt x="906" y="62"/>
                  </a:lnTo>
                  <a:lnTo>
                    <a:pt x="914" y="58"/>
                  </a:lnTo>
                  <a:lnTo>
                    <a:pt x="917" y="51"/>
                  </a:lnTo>
                  <a:lnTo>
                    <a:pt x="925" y="44"/>
                  </a:lnTo>
                  <a:lnTo>
                    <a:pt x="932" y="36"/>
                  </a:lnTo>
                  <a:lnTo>
                    <a:pt x="939" y="36"/>
                  </a:lnTo>
                  <a:lnTo>
                    <a:pt x="950" y="29"/>
                  </a:lnTo>
                  <a:lnTo>
                    <a:pt x="964" y="25"/>
                  </a:lnTo>
                  <a:lnTo>
                    <a:pt x="972" y="25"/>
                  </a:lnTo>
                  <a:lnTo>
                    <a:pt x="975" y="18"/>
                  </a:lnTo>
                  <a:lnTo>
                    <a:pt x="983" y="18"/>
                  </a:lnTo>
                  <a:lnTo>
                    <a:pt x="993" y="18"/>
                  </a:lnTo>
                  <a:lnTo>
                    <a:pt x="1001" y="18"/>
                  </a:lnTo>
                  <a:lnTo>
                    <a:pt x="1008" y="11"/>
                  </a:lnTo>
                  <a:lnTo>
                    <a:pt x="1015" y="11"/>
                  </a:lnTo>
                  <a:lnTo>
                    <a:pt x="1022" y="7"/>
                  </a:lnTo>
                  <a:lnTo>
                    <a:pt x="1033" y="7"/>
                  </a:lnTo>
                  <a:lnTo>
                    <a:pt x="1041" y="7"/>
                  </a:lnTo>
                  <a:lnTo>
                    <a:pt x="1048" y="0"/>
                  </a:lnTo>
                </a:path>
              </a:pathLst>
            </a:custGeom>
            <a:solidFill>
              <a:srgbClr val="FFFFFF"/>
            </a:solidFill>
            <a:ln w="12700" cap="rnd" cmpd="sng">
              <a:solidFill>
                <a:schemeClr val="folHlink"/>
              </a:solidFill>
              <a:prstDash val="solid"/>
              <a:round/>
              <a:headEnd type="none" w="med" len="med"/>
              <a:tailEnd type="none" w="med" len="med"/>
            </a:ln>
            <a:effectLst/>
          </p:spPr>
          <p:txBody>
            <a:bodyPr>
              <a:prstTxWarp prst="textNoShape">
                <a:avLst/>
              </a:prstTxWarp>
            </a:bodyPr>
            <a:lstStyle/>
            <a:p>
              <a:endParaRPr lang="ja-JP" altLang="en-US"/>
            </a:p>
          </p:txBody>
        </p:sp>
        <p:sp>
          <p:nvSpPr>
            <p:cNvPr id="49" name="Freeform 47"/>
            <p:cNvSpPr>
              <a:spLocks/>
            </p:cNvSpPr>
            <p:nvPr/>
          </p:nvSpPr>
          <p:spPr bwMode="auto">
            <a:xfrm>
              <a:off x="2553" y="2806"/>
              <a:ext cx="1281" cy="446"/>
            </a:xfrm>
            <a:custGeom>
              <a:avLst/>
              <a:gdLst/>
              <a:ahLst/>
              <a:cxnLst>
                <a:cxn ang="0">
                  <a:pos x="112" y="36"/>
                </a:cxn>
                <a:cxn ang="0">
                  <a:pos x="80" y="91"/>
                </a:cxn>
                <a:cxn ang="0">
                  <a:pos x="40" y="145"/>
                </a:cxn>
                <a:cxn ang="0">
                  <a:pos x="4" y="196"/>
                </a:cxn>
                <a:cxn ang="0">
                  <a:pos x="0" y="261"/>
                </a:cxn>
                <a:cxn ang="0">
                  <a:pos x="4" y="322"/>
                </a:cxn>
                <a:cxn ang="0">
                  <a:pos x="18" y="388"/>
                </a:cxn>
                <a:cxn ang="0">
                  <a:pos x="76" y="424"/>
                </a:cxn>
                <a:cxn ang="0">
                  <a:pos x="138" y="460"/>
                </a:cxn>
                <a:cxn ang="0">
                  <a:pos x="203" y="496"/>
                </a:cxn>
                <a:cxn ang="0">
                  <a:pos x="268" y="507"/>
                </a:cxn>
                <a:cxn ang="0">
                  <a:pos x="337" y="507"/>
                </a:cxn>
                <a:cxn ang="0">
                  <a:pos x="402" y="511"/>
                </a:cxn>
                <a:cxn ang="0">
                  <a:pos x="449" y="504"/>
                </a:cxn>
                <a:cxn ang="0">
                  <a:pos x="518" y="522"/>
                </a:cxn>
                <a:cxn ang="0">
                  <a:pos x="580" y="507"/>
                </a:cxn>
                <a:cxn ang="0">
                  <a:pos x="641" y="507"/>
                </a:cxn>
                <a:cxn ang="0">
                  <a:pos x="706" y="511"/>
                </a:cxn>
                <a:cxn ang="0">
                  <a:pos x="764" y="522"/>
                </a:cxn>
                <a:cxn ang="0">
                  <a:pos x="840" y="522"/>
                </a:cxn>
                <a:cxn ang="0">
                  <a:pos x="906" y="511"/>
                </a:cxn>
                <a:cxn ang="0">
                  <a:pos x="974" y="478"/>
                </a:cxn>
                <a:cxn ang="0">
                  <a:pos x="1040" y="431"/>
                </a:cxn>
                <a:cxn ang="0">
                  <a:pos x="1094" y="380"/>
                </a:cxn>
                <a:cxn ang="0">
                  <a:pos x="1112" y="326"/>
                </a:cxn>
                <a:cxn ang="0">
                  <a:pos x="1123" y="265"/>
                </a:cxn>
                <a:cxn ang="0">
                  <a:pos x="1116" y="207"/>
                </a:cxn>
                <a:cxn ang="0">
                  <a:pos x="1083" y="141"/>
                </a:cxn>
                <a:cxn ang="0">
                  <a:pos x="1025" y="94"/>
                </a:cxn>
                <a:cxn ang="0">
                  <a:pos x="974" y="51"/>
                </a:cxn>
                <a:cxn ang="0">
                  <a:pos x="1058" y="188"/>
                </a:cxn>
                <a:cxn ang="0">
                  <a:pos x="1069" y="246"/>
                </a:cxn>
                <a:cxn ang="0">
                  <a:pos x="1076" y="304"/>
                </a:cxn>
                <a:cxn ang="0">
                  <a:pos x="1058" y="362"/>
                </a:cxn>
                <a:cxn ang="0">
                  <a:pos x="1018" y="409"/>
                </a:cxn>
                <a:cxn ang="0">
                  <a:pos x="956" y="446"/>
                </a:cxn>
                <a:cxn ang="0">
                  <a:pos x="898" y="464"/>
                </a:cxn>
                <a:cxn ang="0">
                  <a:pos x="830" y="475"/>
                </a:cxn>
                <a:cxn ang="0">
                  <a:pos x="772" y="489"/>
                </a:cxn>
                <a:cxn ang="0">
                  <a:pos x="710" y="478"/>
                </a:cxn>
                <a:cxn ang="0">
                  <a:pos x="638" y="471"/>
                </a:cxn>
                <a:cxn ang="0">
                  <a:pos x="580" y="467"/>
                </a:cxn>
                <a:cxn ang="0">
                  <a:pos x="518" y="467"/>
                </a:cxn>
                <a:cxn ang="0">
                  <a:pos x="442" y="471"/>
                </a:cxn>
                <a:cxn ang="0">
                  <a:pos x="384" y="475"/>
                </a:cxn>
                <a:cxn ang="0">
                  <a:pos x="322" y="482"/>
                </a:cxn>
                <a:cxn ang="0">
                  <a:pos x="254" y="486"/>
                </a:cxn>
                <a:cxn ang="0">
                  <a:pos x="192" y="460"/>
                </a:cxn>
                <a:cxn ang="0">
                  <a:pos x="130" y="428"/>
                </a:cxn>
                <a:cxn ang="0">
                  <a:pos x="83" y="388"/>
                </a:cxn>
                <a:cxn ang="0">
                  <a:pos x="40" y="333"/>
                </a:cxn>
                <a:cxn ang="0">
                  <a:pos x="25" y="279"/>
                </a:cxn>
                <a:cxn ang="0">
                  <a:pos x="29" y="217"/>
                </a:cxn>
                <a:cxn ang="0">
                  <a:pos x="76" y="170"/>
                </a:cxn>
                <a:cxn ang="0">
                  <a:pos x="101" y="112"/>
                </a:cxn>
                <a:cxn ang="0">
                  <a:pos x="134" y="62"/>
                </a:cxn>
                <a:cxn ang="0">
                  <a:pos x="149" y="7"/>
                </a:cxn>
              </a:cxnLst>
              <a:rect l="0" t="0" r="r" b="b"/>
              <a:pathLst>
                <a:path w="1124" h="530">
                  <a:moveTo>
                    <a:pt x="156" y="11"/>
                  </a:moveTo>
                  <a:lnTo>
                    <a:pt x="149" y="0"/>
                  </a:lnTo>
                  <a:lnTo>
                    <a:pt x="141" y="4"/>
                  </a:lnTo>
                  <a:lnTo>
                    <a:pt x="134" y="7"/>
                  </a:lnTo>
                  <a:lnTo>
                    <a:pt x="130" y="14"/>
                  </a:lnTo>
                  <a:lnTo>
                    <a:pt x="123" y="22"/>
                  </a:lnTo>
                  <a:lnTo>
                    <a:pt x="116" y="29"/>
                  </a:lnTo>
                  <a:lnTo>
                    <a:pt x="112" y="36"/>
                  </a:lnTo>
                  <a:lnTo>
                    <a:pt x="109" y="43"/>
                  </a:lnTo>
                  <a:lnTo>
                    <a:pt x="101" y="47"/>
                  </a:lnTo>
                  <a:lnTo>
                    <a:pt x="101" y="54"/>
                  </a:lnTo>
                  <a:lnTo>
                    <a:pt x="94" y="62"/>
                  </a:lnTo>
                  <a:lnTo>
                    <a:pt x="91" y="69"/>
                  </a:lnTo>
                  <a:lnTo>
                    <a:pt x="87" y="76"/>
                  </a:lnTo>
                  <a:lnTo>
                    <a:pt x="83" y="83"/>
                  </a:lnTo>
                  <a:lnTo>
                    <a:pt x="80" y="91"/>
                  </a:lnTo>
                  <a:lnTo>
                    <a:pt x="76" y="98"/>
                  </a:lnTo>
                  <a:lnTo>
                    <a:pt x="72" y="105"/>
                  </a:lnTo>
                  <a:lnTo>
                    <a:pt x="69" y="112"/>
                  </a:lnTo>
                  <a:lnTo>
                    <a:pt x="65" y="120"/>
                  </a:lnTo>
                  <a:lnTo>
                    <a:pt x="62" y="127"/>
                  </a:lnTo>
                  <a:lnTo>
                    <a:pt x="51" y="134"/>
                  </a:lnTo>
                  <a:lnTo>
                    <a:pt x="43" y="138"/>
                  </a:lnTo>
                  <a:lnTo>
                    <a:pt x="40" y="145"/>
                  </a:lnTo>
                  <a:lnTo>
                    <a:pt x="29" y="152"/>
                  </a:lnTo>
                  <a:lnTo>
                    <a:pt x="22" y="156"/>
                  </a:lnTo>
                  <a:lnTo>
                    <a:pt x="22" y="163"/>
                  </a:lnTo>
                  <a:lnTo>
                    <a:pt x="14" y="167"/>
                  </a:lnTo>
                  <a:lnTo>
                    <a:pt x="14" y="174"/>
                  </a:lnTo>
                  <a:lnTo>
                    <a:pt x="7" y="181"/>
                  </a:lnTo>
                  <a:lnTo>
                    <a:pt x="4" y="188"/>
                  </a:lnTo>
                  <a:lnTo>
                    <a:pt x="4" y="196"/>
                  </a:lnTo>
                  <a:lnTo>
                    <a:pt x="0" y="203"/>
                  </a:lnTo>
                  <a:lnTo>
                    <a:pt x="0" y="214"/>
                  </a:lnTo>
                  <a:lnTo>
                    <a:pt x="0" y="225"/>
                  </a:lnTo>
                  <a:lnTo>
                    <a:pt x="0" y="232"/>
                  </a:lnTo>
                  <a:lnTo>
                    <a:pt x="0" y="239"/>
                  </a:lnTo>
                  <a:lnTo>
                    <a:pt x="0" y="246"/>
                  </a:lnTo>
                  <a:lnTo>
                    <a:pt x="0" y="254"/>
                  </a:lnTo>
                  <a:lnTo>
                    <a:pt x="0" y="261"/>
                  </a:lnTo>
                  <a:lnTo>
                    <a:pt x="0" y="268"/>
                  </a:lnTo>
                  <a:lnTo>
                    <a:pt x="0" y="275"/>
                  </a:lnTo>
                  <a:lnTo>
                    <a:pt x="0" y="286"/>
                  </a:lnTo>
                  <a:lnTo>
                    <a:pt x="0" y="293"/>
                  </a:lnTo>
                  <a:lnTo>
                    <a:pt x="0" y="301"/>
                  </a:lnTo>
                  <a:lnTo>
                    <a:pt x="0" y="308"/>
                  </a:lnTo>
                  <a:lnTo>
                    <a:pt x="0" y="315"/>
                  </a:lnTo>
                  <a:lnTo>
                    <a:pt x="4" y="322"/>
                  </a:lnTo>
                  <a:lnTo>
                    <a:pt x="4" y="333"/>
                  </a:lnTo>
                  <a:lnTo>
                    <a:pt x="4" y="341"/>
                  </a:lnTo>
                  <a:lnTo>
                    <a:pt x="4" y="348"/>
                  </a:lnTo>
                  <a:lnTo>
                    <a:pt x="4" y="355"/>
                  </a:lnTo>
                  <a:lnTo>
                    <a:pt x="7" y="366"/>
                  </a:lnTo>
                  <a:lnTo>
                    <a:pt x="11" y="373"/>
                  </a:lnTo>
                  <a:lnTo>
                    <a:pt x="14" y="380"/>
                  </a:lnTo>
                  <a:lnTo>
                    <a:pt x="18" y="388"/>
                  </a:lnTo>
                  <a:lnTo>
                    <a:pt x="25" y="395"/>
                  </a:lnTo>
                  <a:lnTo>
                    <a:pt x="33" y="399"/>
                  </a:lnTo>
                  <a:lnTo>
                    <a:pt x="43" y="402"/>
                  </a:lnTo>
                  <a:lnTo>
                    <a:pt x="51" y="406"/>
                  </a:lnTo>
                  <a:lnTo>
                    <a:pt x="58" y="409"/>
                  </a:lnTo>
                  <a:lnTo>
                    <a:pt x="62" y="417"/>
                  </a:lnTo>
                  <a:lnTo>
                    <a:pt x="69" y="417"/>
                  </a:lnTo>
                  <a:lnTo>
                    <a:pt x="76" y="424"/>
                  </a:lnTo>
                  <a:lnTo>
                    <a:pt x="87" y="428"/>
                  </a:lnTo>
                  <a:lnTo>
                    <a:pt x="94" y="431"/>
                  </a:lnTo>
                  <a:lnTo>
                    <a:pt x="101" y="435"/>
                  </a:lnTo>
                  <a:lnTo>
                    <a:pt x="109" y="442"/>
                  </a:lnTo>
                  <a:lnTo>
                    <a:pt x="116" y="449"/>
                  </a:lnTo>
                  <a:lnTo>
                    <a:pt x="123" y="457"/>
                  </a:lnTo>
                  <a:lnTo>
                    <a:pt x="130" y="457"/>
                  </a:lnTo>
                  <a:lnTo>
                    <a:pt x="138" y="460"/>
                  </a:lnTo>
                  <a:lnTo>
                    <a:pt x="145" y="467"/>
                  </a:lnTo>
                  <a:lnTo>
                    <a:pt x="156" y="471"/>
                  </a:lnTo>
                  <a:lnTo>
                    <a:pt x="167" y="478"/>
                  </a:lnTo>
                  <a:lnTo>
                    <a:pt x="174" y="482"/>
                  </a:lnTo>
                  <a:lnTo>
                    <a:pt x="181" y="489"/>
                  </a:lnTo>
                  <a:lnTo>
                    <a:pt x="188" y="493"/>
                  </a:lnTo>
                  <a:lnTo>
                    <a:pt x="196" y="493"/>
                  </a:lnTo>
                  <a:lnTo>
                    <a:pt x="203" y="496"/>
                  </a:lnTo>
                  <a:lnTo>
                    <a:pt x="210" y="500"/>
                  </a:lnTo>
                  <a:lnTo>
                    <a:pt x="217" y="504"/>
                  </a:lnTo>
                  <a:lnTo>
                    <a:pt x="225" y="504"/>
                  </a:lnTo>
                  <a:lnTo>
                    <a:pt x="232" y="504"/>
                  </a:lnTo>
                  <a:lnTo>
                    <a:pt x="239" y="504"/>
                  </a:lnTo>
                  <a:lnTo>
                    <a:pt x="250" y="507"/>
                  </a:lnTo>
                  <a:lnTo>
                    <a:pt x="261" y="507"/>
                  </a:lnTo>
                  <a:lnTo>
                    <a:pt x="268" y="507"/>
                  </a:lnTo>
                  <a:lnTo>
                    <a:pt x="275" y="504"/>
                  </a:lnTo>
                  <a:lnTo>
                    <a:pt x="286" y="507"/>
                  </a:lnTo>
                  <a:lnTo>
                    <a:pt x="293" y="507"/>
                  </a:lnTo>
                  <a:lnTo>
                    <a:pt x="304" y="507"/>
                  </a:lnTo>
                  <a:lnTo>
                    <a:pt x="312" y="507"/>
                  </a:lnTo>
                  <a:lnTo>
                    <a:pt x="319" y="507"/>
                  </a:lnTo>
                  <a:lnTo>
                    <a:pt x="326" y="507"/>
                  </a:lnTo>
                  <a:lnTo>
                    <a:pt x="337" y="507"/>
                  </a:lnTo>
                  <a:lnTo>
                    <a:pt x="348" y="507"/>
                  </a:lnTo>
                  <a:lnTo>
                    <a:pt x="359" y="507"/>
                  </a:lnTo>
                  <a:lnTo>
                    <a:pt x="366" y="507"/>
                  </a:lnTo>
                  <a:lnTo>
                    <a:pt x="373" y="507"/>
                  </a:lnTo>
                  <a:lnTo>
                    <a:pt x="380" y="507"/>
                  </a:lnTo>
                  <a:lnTo>
                    <a:pt x="388" y="507"/>
                  </a:lnTo>
                  <a:lnTo>
                    <a:pt x="395" y="511"/>
                  </a:lnTo>
                  <a:lnTo>
                    <a:pt x="402" y="511"/>
                  </a:lnTo>
                  <a:lnTo>
                    <a:pt x="413" y="511"/>
                  </a:lnTo>
                  <a:lnTo>
                    <a:pt x="424" y="511"/>
                  </a:lnTo>
                  <a:lnTo>
                    <a:pt x="435" y="515"/>
                  </a:lnTo>
                  <a:lnTo>
                    <a:pt x="442" y="511"/>
                  </a:lnTo>
                  <a:lnTo>
                    <a:pt x="449" y="511"/>
                  </a:lnTo>
                  <a:lnTo>
                    <a:pt x="449" y="504"/>
                  </a:lnTo>
                  <a:lnTo>
                    <a:pt x="442" y="493"/>
                  </a:lnTo>
                  <a:lnTo>
                    <a:pt x="449" y="504"/>
                  </a:lnTo>
                  <a:lnTo>
                    <a:pt x="464" y="515"/>
                  </a:lnTo>
                  <a:lnTo>
                    <a:pt x="475" y="522"/>
                  </a:lnTo>
                  <a:lnTo>
                    <a:pt x="482" y="529"/>
                  </a:lnTo>
                  <a:lnTo>
                    <a:pt x="493" y="529"/>
                  </a:lnTo>
                  <a:lnTo>
                    <a:pt x="500" y="529"/>
                  </a:lnTo>
                  <a:lnTo>
                    <a:pt x="507" y="529"/>
                  </a:lnTo>
                  <a:lnTo>
                    <a:pt x="511" y="522"/>
                  </a:lnTo>
                  <a:lnTo>
                    <a:pt x="518" y="522"/>
                  </a:lnTo>
                  <a:lnTo>
                    <a:pt x="525" y="518"/>
                  </a:lnTo>
                  <a:lnTo>
                    <a:pt x="533" y="515"/>
                  </a:lnTo>
                  <a:lnTo>
                    <a:pt x="540" y="511"/>
                  </a:lnTo>
                  <a:lnTo>
                    <a:pt x="547" y="511"/>
                  </a:lnTo>
                  <a:lnTo>
                    <a:pt x="554" y="507"/>
                  </a:lnTo>
                  <a:lnTo>
                    <a:pt x="562" y="507"/>
                  </a:lnTo>
                  <a:lnTo>
                    <a:pt x="569" y="507"/>
                  </a:lnTo>
                  <a:lnTo>
                    <a:pt x="580" y="507"/>
                  </a:lnTo>
                  <a:lnTo>
                    <a:pt x="587" y="507"/>
                  </a:lnTo>
                  <a:lnTo>
                    <a:pt x="594" y="507"/>
                  </a:lnTo>
                  <a:lnTo>
                    <a:pt x="605" y="507"/>
                  </a:lnTo>
                  <a:lnTo>
                    <a:pt x="612" y="507"/>
                  </a:lnTo>
                  <a:lnTo>
                    <a:pt x="619" y="507"/>
                  </a:lnTo>
                  <a:lnTo>
                    <a:pt x="627" y="507"/>
                  </a:lnTo>
                  <a:lnTo>
                    <a:pt x="634" y="507"/>
                  </a:lnTo>
                  <a:lnTo>
                    <a:pt x="641" y="507"/>
                  </a:lnTo>
                  <a:lnTo>
                    <a:pt x="648" y="507"/>
                  </a:lnTo>
                  <a:lnTo>
                    <a:pt x="656" y="507"/>
                  </a:lnTo>
                  <a:lnTo>
                    <a:pt x="670" y="511"/>
                  </a:lnTo>
                  <a:lnTo>
                    <a:pt x="677" y="511"/>
                  </a:lnTo>
                  <a:lnTo>
                    <a:pt x="685" y="511"/>
                  </a:lnTo>
                  <a:lnTo>
                    <a:pt x="692" y="511"/>
                  </a:lnTo>
                  <a:lnTo>
                    <a:pt x="699" y="511"/>
                  </a:lnTo>
                  <a:lnTo>
                    <a:pt x="706" y="511"/>
                  </a:lnTo>
                  <a:lnTo>
                    <a:pt x="714" y="511"/>
                  </a:lnTo>
                  <a:lnTo>
                    <a:pt x="721" y="511"/>
                  </a:lnTo>
                  <a:lnTo>
                    <a:pt x="728" y="515"/>
                  </a:lnTo>
                  <a:lnTo>
                    <a:pt x="735" y="518"/>
                  </a:lnTo>
                  <a:lnTo>
                    <a:pt x="743" y="518"/>
                  </a:lnTo>
                  <a:lnTo>
                    <a:pt x="750" y="522"/>
                  </a:lnTo>
                  <a:lnTo>
                    <a:pt x="757" y="522"/>
                  </a:lnTo>
                  <a:lnTo>
                    <a:pt x="764" y="522"/>
                  </a:lnTo>
                  <a:lnTo>
                    <a:pt x="775" y="522"/>
                  </a:lnTo>
                  <a:lnTo>
                    <a:pt x="782" y="522"/>
                  </a:lnTo>
                  <a:lnTo>
                    <a:pt x="790" y="522"/>
                  </a:lnTo>
                  <a:lnTo>
                    <a:pt x="797" y="525"/>
                  </a:lnTo>
                  <a:lnTo>
                    <a:pt x="804" y="525"/>
                  </a:lnTo>
                  <a:lnTo>
                    <a:pt x="815" y="525"/>
                  </a:lnTo>
                  <a:lnTo>
                    <a:pt x="830" y="525"/>
                  </a:lnTo>
                  <a:lnTo>
                    <a:pt x="840" y="522"/>
                  </a:lnTo>
                  <a:lnTo>
                    <a:pt x="848" y="522"/>
                  </a:lnTo>
                  <a:lnTo>
                    <a:pt x="859" y="522"/>
                  </a:lnTo>
                  <a:lnTo>
                    <a:pt x="866" y="518"/>
                  </a:lnTo>
                  <a:lnTo>
                    <a:pt x="873" y="518"/>
                  </a:lnTo>
                  <a:lnTo>
                    <a:pt x="880" y="518"/>
                  </a:lnTo>
                  <a:lnTo>
                    <a:pt x="888" y="515"/>
                  </a:lnTo>
                  <a:lnTo>
                    <a:pt x="895" y="515"/>
                  </a:lnTo>
                  <a:lnTo>
                    <a:pt x="906" y="511"/>
                  </a:lnTo>
                  <a:lnTo>
                    <a:pt x="917" y="507"/>
                  </a:lnTo>
                  <a:lnTo>
                    <a:pt x="924" y="504"/>
                  </a:lnTo>
                  <a:lnTo>
                    <a:pt x="931" y="500"/>
                  </a:lnTo>
                  <a:lnTo>
                    <a:pt x="938" y="496"/>
                  </a:lnTo>
                  <a:lnTo>
                    <a:pt x="949" y="493"/>
                  </a:lnTo>
                  <a:lnTo>
                    <a:pt x="956" y="489"/>
                  </a:lnTo>
                  <a:lnTo>
                    <a:pt x="967" y="482"/>
                  </a:lnTo>
                  <a:lnTo>
                    <a:pt x="974" y="478"/>
                  </a:lnTo>
                  <a:lnTo>
                    <a:pt x="985" y="471"/>
                  </a:lnTo>
                  <a:lnTo>
                    <a:pt x="993" y="467"/>
                  </a:lnTo>
                  <a:lnTo>
                    <a:pt x="1000" y="464"/>
                  </a:lnTo>
                  <a:lnTo>
                    <a:pt x="1007" y="457"/>
                  </a:lnTo>
                  <a:lnTo>
                    <a:pt x="1018" y="453"/>
                  </a:lnTo>
                  <a:lnTo>
                    <a:pt x="1029" y="442"/>
                  </a:lnTo>
                  <a:lnTo>
                    <a:pt x="1036" y="438"/>
                  </a:lnTo>
                  <a:lnTo>
                    <a:pt x="1040" y="431"/>
                  </a:lnTo>
                  <a:lnTo>
                    <a:pt x="1047" y="431"/>
                  </a:lnTo>
                  <a:lnTo>
                    <a:pt x="1058" y="424"/>
                  </a:lnTo>
                  <a:lnTo>
                    <a:pt x="1065" y="417"/>
                  </a:lnTo>
                  <a:lnTo>
                    <a:pt x="1072" y="413"/>
                  </a:lnTo>
                  <a:lnTo>
                    <a:pt x="1080" y="402"/>
                  </a:lnTo>
                  <a:lnTo>
                    <a:pt x="1087" y="395"/>
                  </a:lnTo>
                  <a:lnTo>
                    <a:pt x="1090" y="388"/>
                  </a:lnTo>
                  <a:lnTo>
                    <a:pt x="1094" y="380"/>
                  </a:lnTo>
                  <a:lnTo>
                    <a:pt x="1098" y="373"/>
                  </a:lnTo>
                  <a:lnTo>
                    <a:pt x="1105" y="370"/>
                  </a:lnTo>
                  <a:lnTo>
                    <a:pt x="1105" y="362"/>
                  </a:lnTo>
                  <a:lnTo>
                    <a:pt x="1105" y="355"/>
                  </a:lnTo>
                  <a:lnTo>
                    <a:pt x="1109" y="348"/>
                  </a:lnTo>
                  <a:lnTo>
                    <a:pt x="1109" y="341"/>
                  </a:lnTo>
                  <a:lnTo>
                    <a:pt x="1109" y="333"/>
                  </a:lnTo>
                  <a:lnTo>
                    <a:pt x="1112" y="326"/>
                  </a:lnTo>
                  <a:lnTo>
                    <a:pt x="1116" y="319"/>
                  </a:lnTo>
                  <a:lnTo>
                    <a:pt x="1116" y="312"/>
                  </a:lnTo>
                  <a:lnTo>
                    <a:pt x="1116" y="304"/>
                  </a:lnTo>
                  <a:lnTo>
                    <a:pt x="1116" y="297"/>
                  </a:lnTo>
                  <a:lnTo>
                    <a:pt x="1116" y="290"/>
                  </a:lnTo>
                  <a:lnTo>
                    <a:pt x="1119" y="283"/>
                  </a:lnTo>
                  <a:lnTo>
                    <a:pt x="1119" y="272"/>
                  </a:lnTo>
                  <a:lnTo>
                    <a:pt x="1123" y="265"/>
                  </a:lnTo>
                  <a:lnTo>
                    <a:pt x="1123" y="257"/>
                  </a:lnTo>
                  <a:lnTo>
                    <a:pt x="1123" y="250"/>
                  </a:lnTo>
                  <a:lnTo>
                    <a:pt x="1123" y="243"/>
                  </a:lnTo>
                  <a:lnTo>
                    <a:pt x="1123" y="236"/>
                  </a:lnTo>
                  <a:lnTo>
                    <a:pt x="1123" y="228"/>
                  </a:lnTo>
                  <a:lnTo>
                    <a:pt x="1123" y="221"/>
                  </a:lnTo>
                  <a:lnTo>
                    <a:pt x="1119" y="214"/>
                  </a:lnTo>
                  <a:lnTo>
                    <a:pt x="1116" y="207"/>
                  </a:lnTo>
                  <a:lnTo>
                    <a:pt x="1116" y="199"/>
                  </a:lnTo>
                  <a:lnTo>
                    <a:pt x="1105" y="188"/>
                  </a:lnTo>
                  <a:lnTo>
                    <a:pt x="1105" y="181"/>
                  </a:lnTo>
                  <a:lnTo>
                    <a:pt x="1101" y="174"/>
                  </a:lnTo>
                  <a:lnTo>
                    <a:pt x="1098" y="167"/>
                  </a:lnTo>
                  <a:lnTo>
                    <a:pt x="1098" y="156"/>
                  </a:lnTo>
                  <a:lnTo>
                    <a:pt x="1090" y="149"/>
                  </a:lnTo>
                  <a:lnTo>
                    <a:pt x="1083" y="141"/>
                  </a:lnTo>
                  <a:lnTo>
                    <a:pt x="1076" y="134"/>
                  </a:lnTo>
                  <a:lnTo>
                    <a:pt x="1065" y="123"/>
                  </a:lnTo>
                  <a:lnTo>
                    <a:pt x="1054" y="120"/>
                  </a:lnTo>
                  <a:lnTo>
                    <a:pt x="1051" y="112"/>
                  </a:lnTo>
                  <a:lnTo>
                    <a:pt x="1043" y="109"/>
                  </a:lnTo>
                  <a:lnTo>
                    <a:pt x="1036" y="101"/>
                  </a:lnTo>
                  <a:lnTo>
                    <a:pt x="1032" y="94"/>
                  </a:lnTo>
                  <a:lnTo>
                    <a:pt x="1025" y="94"/>
                  </a:lnTo>
                  <a:lnTo>
                    <a:pt x="1018" y="87"/>
                  </a:lnTo>
                  <a:lnTo>
                    <a:pt x="1011" y="83"/>
                  </a:lnTo>
                  <a:lnTo>
                    <a:pt x="1003" y="76"/>
                  </a:lnTo>
                  <a:lnTo>
                    <a:pt x="996" y="72"/>
                  </a:lnTo>
                  <a:lnTo>
                    <a:pt x="989" y="69"/>
                  </a:lnTo>
                  <a:lnTo>
                    <a:pt x="985" y="62"/>
                  </a:lnTo>
                  <a:lnTo>
                    <a:pt x="978" y="58"/>
                  </a:lnTo>
                  <a:lnTo>
                    <a:pt x="974" y="51"/>
                  </a:lnTo>
                  <a:lnTo>
                    <a:pt x="967" y="47"/>
                  </a:lnTo>
                  <a:lnTo>
                    <a:pt x="960" y="47"/>
                  </a:lnTo>
                  <a:lnTo>
                    <a:pt x="953" y="43"/>
                  </a:lnTo>
                  <a:lnTo>
                    <a:pt x="945" y="40"/>
                  </a:lnTo>
                  <a:lnTo>
                    <a:pt x="938" y="40"/>
                  </a:lnTo>
                  <a:lnTo>
                    <a:pt x="1069" y="185"/>
                  </a:lnTo>
                  <a:lnTo>
                    <a:pt x="1054" y="178"/>
                  </a:lnTo>
                  <a:lnTo>
                    <a:pt x="1058" y="188"/>
                  </a:lnTo>
                  <a:lnTo>
                    <a:pt x="1061" y="196"/>
                  </a:lnTo>
                  <a:lnTo>
                    <a:pt x="1061" y="203"/>
                  </a:lnTo>
                  <a:lnTo>
                    <a:pt x="1061" y="210"/>
                  </a:lnTo>
                  <a:lnTo>
                    <a:pt x="1061" y="217"/>
                  </a:lnTo>
                  <a:lnTo>
                    <a:pt x="1061" y="225"/>
                  </a:lnTo>
                  <a:lnTo>
                    <a:pt x="1065" y="232"/>
                  </a:lnTo>
                  <a:lnTo>
                    <a:pt x="1065" y="239"/>
                  </a:lnTo>
                  <a:lnTo>
                    <a:pt x="1069" y="246"/>
                  </a:lnTo>
                  <a:lnTo>
                    <a:pt x="1072" y="254"/>
                  </a:lnTo>
                  <a:lnTo>
                    <a:pt x="1076" y="261"/>
                  </a:lnTo>
                  <a:lnTo>
                    <a:pt x="1076" y="268"/>
                  </a:lnTo>
                  <a:lnTo>
                    <a:pt x="1076" y="275"/>
                  </a:lnTo>
                  <a:lnTo>
                    <a:pt x="1076" y="283"/>
                  </a:lnTo>
                  <a:lnTo>
                    <a:pt x="1076" y="290"/>
                  </a:lnTo>
                  <a:lnTo>
                    <a:pt x="1076" y="297"/>
                  </a:lnTo>
                  <a:lnTo>
                    <a:pt x="1076" y="304"/>
                  </a:lnTo>
                  <a:lnTo>
                    <a:pt x="1076" y="312"/>
                  </a:lnTo>
                  <a:lnTo>
                    <a:pt x="1072" y="319"/>
                  </a:lnTo>
                  <a:lnTo>
                    <a:pt x="1072" y="326"/>
                  </a:lnTo>
                  <a:lnTo>
                    <a:pt x="1069" y="333"/>
                  </a:lnTo>
                  <a:lnTo>
                    <a:pt x="1069" y="341"/>
                  </a:lnTo>
                  <a:lnTo>
                    <a:pt x="1065" y="348"/>
                  </a:lnTo>
                  <a:lnTo>
                    <a:pt x="1061" y="355"/>
                  </a:lnTo>
                  <a:lnTo>
                    <a:pt x="1058" y="362"/>
                  </a:lnTo>
                  <a:lnTo>
                    <a:pt x="1051" y="370"/>
                  </a:lnTo>
                  <a:lnTo>
                    <a:pt x="1047" y="377"/>
                  </a:lnTo>
                  <a:lnTo>
                    <a:pt x="1047" y="384"/>
                  </a:lnTo>
                  <a:lnTo>
                    <a:pt x="1040" y="388"/>
                  </a:lnTo>
                  <a:lnTo>
                    <a:pt x="1036" y="395"/>
                  </a:lnTo>
                  <a:lnTo>
                    <a:pt x="1029" y="399"/>
                  </a:lnTo>
                  <a:lnTo>
                    <a:pt x="1025" y="406"/>
                  </a:lnTo>
                  <a:lnTo>
                    <a:pt x="1018" y="409"/>
                  </a:lnTo>
                  <a:lnTo>
                    <a:pt x="1014" y="417"/>
                  </a:lnTo>
                  <a:lnTo>
                    <a:pt x="1003" y="420"/>
                  </a:lnTo>
                  <a:lnTo>
                    <a:pt x="996" y="428"/>
                  </a:lnTo>
                  <a:lnTo>
                    <a:pt x="989" y="431"/>
                  </a:lnTo>
                  <a:lnTo>
                    <a:pt x="982" y="435"/>
                  </a:lnTo>
                  <a:lnTo>
                    <a:pt x="974" y="438"/>
                  </a:lnTo>
                  <a:lnTo>
                    <a:pt x="964" y="442"/>
                  </a:lnTo>
                  <a:lnTo>
                    <a:pt x="956" y="446"/>
                  </a:lnTo>
                  <a:lnTo>
                    <a:pt x="949" y="449"/>
                  </a:lnTo>
                  <a:lnTo>
                    <a:pt x="942" y="453"/>
                  </a:lnTo>
                  <a:lnTo>
                    <a:pt x="935" y="457"/>
                  </a:lnTo>
                  <a:lnTo>
                    <a:pt x="927" y="460"/>
                  </a:lnTo>
                  <a:lnTo>
                    <a:pt x="920" y="460"/>
                  </a:lnTo>
                  <a:lnTo>
                    <a:pt x="913" y="460"/>
                  </a:lnTo>
                  <a:lnTo>
                    <a:pt x="906" y="460"/>
                  </a:lnTo>
                  <a:lnTo>
                    <a:pt x="898" y="464"/>
                  </a:lnTo>
                  <a:lnTo>
                    <a:pt x="891" y="464"/>
                  </a:lnTo>
                  <a:lnTo>
                    <a:pt x="877" y="467"/>
                  </a:lnTo>
                  <a:lnTo>
                    <a:pt x="869" y="471"/>
                  </a:lnTo>
                  <a:lnTo>
                    <a:pt x="862" y="471"/>
                  </a:lnTo>
                  <a:lnTo>
                    <a:pt x="855" y="471"/>
                  </a:lnTo>
                  <a:lnTo>
                    <a:pt x="848" y="471"/>
                  </a:lnTo>
                  <a:lnTo>
                    <a:pt x="837" y="475"/>
                  </a:lnTo>
                  <a:lnTo>
                    <a:pt x="830" y="475"/>
                  </a:lnTo>
                  <a:lnTo>
                    <a:pt x="822" y="478"/>
                  </a:lnTo>
                  <a:lnTo>
                    <a:pt x="815" y="482"/>
                  </a:lnTo>
                  <a:lnTo>
                    <a:pt x="808" y="482"/>
                  </a:lnTo>
                  <a:lnTo>
                    <a:pt x="801" y="486"/>
                  </a:lnTo>
                  <a:lnTo>
                    <a:pt x="793" y="486"/>
                  </a:lnTo>
                  <a:lnTo>
                    <a:pt x="786" y="486"/>
                  </a:lnTo>
                  <a:lnTo>
                    <a:pt x="779" y="489"/>
                  </a:lnTo>
                  <a:lnTo>
                    <a:pt x="772" y="489"/>
                  </a:lnTo>
                  <a:lnTo>
                    <a:pt x="764" y="489"/>
                  </a:lnTo>
                  <a:lnTo>
                    <a:pt x="753" y="489"/>
                  </a:lnTo>
                  <a:lnTo>
                    <a:pt x="746" y="489"/>
                  </a:lnTo>
                  <a:lnTo>
                    <a:pt x="739" y="489"/>
                  </a:lnTo>
                  <a:lnTo>
                    <a:pt x="732" y="486"/>
                  </a:lnTo>
                  <a:lnTo>
                    <a:pt x="725" y="482"/>
                  </a:lnTo>
                  <a:lnTo>
                    <a:pt x="717" y="482"/>
                  </a:lnTo>
                  <a:lnTo>
                    <a:pt x="710" y="478"/>
                  </a:lnTo>
                  <a:lnTo>
                    <a:pt x="703" y="475"/>
                  </a:lnTo>
                  <a:lnTo>
                    <a:pt x="696" y="475"/>
                  </a:lnTo>
                  <a:lnTo>
                    <a:pt x="688" y="471"/>
                  </a:lnTo>
                  <a:lnTo>
                    <a:pt x="681" y="471"/>
                  </a:lnTo>
                  <a:lnTo>
                    <a:pt x="667" y="471"/>
                  </a:lnTo>
                  <a:lnTo>
                    <a:pt x="656" y="471"/>
                  </a:lnTo>
                  <a:lnTo>
                    <a:pt x="648" y="471"/>
                  </a:lnTo>
                  <a:lnTo>
                    <a:pt x="638" y="471"/>
                  </a:lnTo>
                  <a:lnTo>
                    <a:pt x="630" y="467"/>
                  </a:lnTo>
                  <a:lnTo>
                    <a:pt x="623" y="467"/>
                  </a:lnTo>
                  <a:lnTo>
                    <a:pt x="616" y="467"/>
                  </a:lnTo>
                  <a:lnTo>
                    <a:pt x="609" y="467"/>
                  </a:lnTo>
                  <a:lnTo>
                    <a:pt x="601" y="467"/>
                  </a:lnTo>
                  <a:lnTo>
                    <a:pt x="594" y="467"/>
                  </a:lnTo>
                  <a:lnTo>
                    <a:pt x="587" y="467"/>
                  </a:lnTo>
                  <a:lnTo>
                    <a:pt x="580" y="467"/>
                  </a:lnTo>
                  <a:lnTo>
                    <a:pt x="569" y="467"/>
                  </a:lnTo>
                  <a:lnTo>
                    <a:pt x="562" y="467"/>
                  </a:lnTo>
                  <a:lnTo>
                    <a:pt x="554" y="467"/>
                  </a:lnTo>
                  <a:lnTo>
                    <a:pt x="547" y="467"/>
                  </a:lnTo>
                  <a:lnTo>
                    <a:pt x="540" y="467"/>
                  </a:lnTo>
                  <a:lnTo>
                    <a:pt x="533" y="467"/>
                  </a:lnTo>
                  <a:lnTo>
                    <a:pt x="525" y="467"/>
                  </a:lnTo>
                  <a:lnTo>
                    <a:pt x="518" y="467"/>
                  </a:lnTo>
                  <a:lnTo>
                    <a:pt x="511" y="467"/>
                  </a:lnTo>
                  <a:lnTo>
                    <a:pt x="500" y="467"/>
                  </a:lnTo>
                  <a:lnTo>
                    <a:pt x="493" y="467"/>
                  </a:lnTo>
                  <a:lnTo>
                    <a:pt x="482" y="467"/>
                  </a:lnTo>
                  <a:lnTo>
                    <a:pt x="475" y="467"/>
                  </a:lnTo>
                  <a:lnTo>
                    <a:pt x="467" y="471"/>
                  </a:lnTo>
                  <a:lnTo>
                    <a:pt x="453" y="471"/>
                  </a:lnTo>
                  <a:lnTo>
                    <a:pt x="442" y="471"/>
                  </a:lnTo>
                  <a:lnTo>
                    <a:pt x="435" y="471"/>
                  </a:lnTo>
                  <a:lnTo>
                    <a:pt x="427" y="471"/>
                  </a:lnTo>
                  <a:lnTo>
                    <a:pt x="420" y="471"/>
                  </a:lnTo>
                  <a:lnTo>
                    <a:pt x="413" y="471"/>
                  </a:lnTo>
                  <a:lnTo>
                    <a:pt x="406" y="475"/>
                  </a:lnTo>
                  <a:lnTo>
                    <a:pt x="398" y="475"/>
                  </a:lnTo>
                  <a:lnTo>
                    <a:pt x="391" y="475"/>
                  </a:lnTo>
                  <a:lnTo>
                    <a:pt x="384" y="475"/>
                  </a:lnTo>
                  <a:lnTo>
                    <a:pt x="377" y="478"/>
                  </a:lnTo>
                  <a:lnTo>
                    <a:pt x="370" y="478"/>
                  </a:lnTo>
                  <a:lnTo>
                    <a:pt x="362" y="478"/>
                  </a:lnTo>
                  <a:lnTo>
                    <a:pt x="355" y="478"/>
                  </a:lnTo>
                  <a:lnTo>
                    <a:pt x="344" y="482"/>
                  </a:lnTo>
                  <a:lnTo>
                    <a:pt x="337" y="482"/>
                  </a:lnTo>
                  <a:lnTo>
                    <a:pt x="330" y="482"/>
                  </a:lnTo>
                  <a:lnTo>
                    <a:pt x="322" y="482"/>
                  </a:lnTo>
                  <a:lnTo>
                    <a:pt x="308" y="486"/>
                  </a:lnTo>
                  <a:lnTo>
                    <a:pt x="301" y="486"/>
                  </a:lnTo>
                  <a:lnTo>
                    <a:pt x="293" y="486"/>
                  </a:lnTo>
                  <a:lnTo>
                    <a:pt x="286" y="486"/>
                  </a:lnTo>
                  <a:lnTo>
                    <a:pt x="279" y="486"/>
                  </a:lnTo>
                  <a:lnTo>
                    <a:pt x="272" y="486"/>
                  </a:lnTo>
                  <a:lnTo>
                    <a:pt x="264" y="486"/>
                  </a:lnTo>
                  <a:lnTo>
                    <a:pt x="254" y="486"/>
                  </a:lnTo>
                  <a:lnTo>
                    <a:pt x="246" y="482"/>
                  </a:lnTo>
                  <a:lnTo>
                    <a:pt x="239" y="482"/>
                  </a:lnTo>
                  <a:lnTo>
                    <a:pt x="232" y="478"/>
                  </a:lnTo>
                  <a:lnTo>
                    <a:pt x="225" y="471"/>
                  </a:lnTo>
                  <a:lnTo>
                    <a:pt x="214" y="471"/>
                  </a:lnTo>
                  <a:lnTo>
                    <a:pt x="206" y="471"/>
                  </a:lnTo>
                  <a:lnTo>
                    <a:pt x="199" y="464"/>
                  </a:lnTo>
                  <a:lnTo>
                    <a:pt x="192" y="460"/>
                  </a:lnTo>
                  <a:lnTo>
                    <a:pt x="185" y="457"/>
                  </a:lnTo>
                  <a:lnTo>
                    <a:pt x="178" y="453"/>
                  </a:lnTo>
                  <a:lnTo>
                    <a:pt x="170" y="446"/>
                  </a:lnTo>
                  <a:lnTo>
                    <a:pt x="163" y="442"/>
                  </a:lnTo>
                  <a:lnTo>
                    <a:pt x="156" y="442"/>
                  </a:lnTo>
                  <a:lnTo>
                    <a:pt x="149" y="438"/>
                  </a:lnTo>
                  <a:lnTo>
                    <a:pt x="141" y="431"/>
                  </a:lnTo>
                  <a:lnTo>
                    <a:pt x="130" y="428"/>
                  </a:lnTo>
                  <a:lnTo>
                    <a:pt x="123" y="424"/>
                  </a:lnTo>
                  <a:lnTo>
                    <a:pt x="116" y="420"/>
                  </a:lnTo>
                  <a:lnTo>
                    <a:pt x="112" y="413"/>
                  </a:lnTo>
                  <a:lnTo>
                    <a:pt x="105" y="413"/>
                  </a:lnTo>
                  <a:lnTo>
                    <a:pt x="101" y="406"/>
                  </a:lnTo>
                  <a:lnTo>
                    <a:pt x="94" y="402"/>
                  </a:lnTo>
                  <a:lnTo>
                    <a:pt x="91" y="395"/>
                  </a:lnTo>
                  <a:lnTo>
                    <a:pt x="83" y="388"/>
                  </a:lnTo>
                  <a:lnTo>
                    <a:pt x="76" y="380"/>
                  </a:lnTo>
                  <a:lnTo>
                    <a:pt x="69" y="373"/>
                  </a:lnTo>
                  <a:lnTo>
                    <a:pt x="69" y="366"/>
                  </a:lnTo>
                  <a:lnTo>
                    <a:pt x="62" y="359"/>
                  </a:lnTo>
                  <a:lnTo>
                    <a:pt x="58" y="351"/>
                  </a:lnTo>
                  <a:lnTo>
                    <a:pt x="51" y="348"/>
                  </a:lnTo>
                  <a:lnTo>
                    <a:pt x="43" y="341"/>
                  </a:lnTo>
                  <a:lnTo>
                    <a:pt x="40" y="333"/>
                  </a:lnTo>
                  <a:lnTo>
                    <a:pt x="36" y="326"/>
                  </a:lnTo>
                  <a:lnTo>
                    <a:pt x="29" y="322"/>
                  </a:lnTo>
                  <a:lnTo>
                    <a:pt x="29" y="315"/>
                  </a:lnTo>
                  <a:lnTo>
                    <a:pt x="29" y="308"/>
                  </a:lnTo>
                  <a:lnTo>
                    <a:pt x="29" y="301"/>
                  </a:lnTo>
                  <a:lnTo>
                    <a:pt x="25" y="293"/>
                  </a:lnTo>
                  <a:lnTo>
                    <a:pt x="25" y="286"/>
                  </a:lnTo>
                  <a:lnTo>
                    <a:pt x="25" y="279"/>
                  </a:lnTo>
                  <a:lnTo>
                    <a:pt x="29" y="272"/>
                  </a:lnTo>
                  <a:lnTo>
                    <a:pt x="29" y="265"/>
                  </a:lnTo>
                  <a:lnTo>
                    <a:pt x="29" y="257"/>
                  </a:lnTo>
                  <a:lnTo>
                    <a:pt x="29" y="250"/>
                  </a:lnTo>
                  <a:lnTo>
                    <a:pt x="29" y="243"/>
                  </a:lnTo>
                  <a:lnTo>
                    <a:pt x="29" y="236"/>
                  </a:lnTo>
                  <a:lnTo>
                    <a:pt x="29" y="228"/>
                  </a:lnTo>
                  <a:lnTo>
                    <a:pt x="29" y="217"/>
                  </a:lnTo>
                  <a:lnTo>
                    <a:pt x="33" y="210"/>
                  </a:lnTo>
                  <a:lnTo>
                    <a:pt x="40" y="207"/>
                  </a:lnTo>
                  <a:lnTo>
                    <a:pt x="47" y="203"/>
                  </a:lnTo>
                  <a:lnTo>
                    <a:pt x="54" y="196"/>
                  </a:lnTo>
                  <a:lnTo>
                    <a:pt x="58" y="188"/>
                  </a:lnTo>
                  <a:lnTo>
                    <a:pt x="65" y="185"/>
                  </a:lnTo>
                  <a:lnTo>
                    <a:pt x="69" y="178"/>
                  </a:lnTo>
                  <a:lnTo>
                    <a:pt x="76" y="170"/>
                  </a:lnTo>
                  <a:lnTo>
                    <a:pt x="80" y="163"/>
                  </a:lnTo>
                  <a:lnTo>
                    <a:pt x="83" y="156"/>
                  </a:lnTo>
                  <a:lnTo>
                    <a:pt x="91" y="152"/>
                  </a:lnTo>
                  <a:lnTo>
                    <a:pt x="91" y="145"/>
                  </a:lnTo>
                  <a:lnTo>
                    <a:pt x="91" y="138"/>
                  </a:lnTo>
                  <a:lnTo>
                    <a:pt x="94" y="130"/>
                  </a:lnTo>
                  <a:lnTo>
                    <a:pt x="98" y="120"/>
                  </a:lnTo>
                  <a:lnTo>
                    <a:pt x="101" y="112"/>
                  </a:lnTo>
                  <a:lnTo>
                    <a:pt x="101" y="105"/>
                  </a:lnTo>
                  <a:lnTo>
                    <a:pt x="105" y="98"/>
                  </a:lnTo>
                  <a:lnTo>
                    <a:pt x="109" y="91"/>
                  </a:lnTo>
                  <a:lnTo>
                    <a:pt x="112" y="83"/>
                  </a:lnTo>
                  <a:lnTo>
                    <a:pt x="116" y="76"/>
                  </a:lnTo>
                  <a:lnTo>
                    <a:pt x="123" y="72"/>
                  </a:lnTo>
                  <a:lnTo>
                    <a:pt x="127" y="65"/>
                  </a:lnTo>
                  <a:lnTo>
                    <a:pt x="134" y="62"/>
                  </a:lnTo>
                  <a:lnTo>
                    <a:pt x="134" y="54"/>
                  </a:lnTo>
                  <a:lnTo>
                    <a:pt x="138" y="47"/>
                  </a:lnTo>
                  <a:lnTo>
                    <a:pt x="141" y="40"/>
                  </a:lnTo>
                  <a:lnTo>
                    <a:pt x="141" y="33"/>
                  </a:lnTo>
                  <a:lnTo>
                    <a:pt x="149" y="29"/>
                  </a:lnTo>
                  <a:lnTo>
                    <a:pt x="149" y="22"/>
                  </a:lnTo>
                  <a:lnTo>
                    <a:pt x="149" y="14"/>
                  </a:lnTo>
                  <a:lnTo>
                    <a:pt x="149" y="7"/>
                  </a:lnTo>
                  <a:lnTo>
                    <a:pt x="149" y="0"/>
                  </a:lnTo>
                  <a:lnTo>
                    <a:pt x="156" y="11"/>
                  </a:lnTo>
                </a:path>
              </a:pathLst>
            </a:custGeom>
            <a:solidFill>
              <a:srgbClr val="00FF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50" name="Line 48"/>
            <p:cNvSpPr>
              <a:spLocks noChangeShapeType="1"/>
            </p:cNvSpPr>
            <p:nvPr/>
          </p:nvSpPr>
          <p:spPr bwMode="auto">
            <a:xfrm flipH="1">
              <a:off x="2865" y="2677"/>
              <a:ext cx="110" cy="179"/>
            </a:xfrm>
            <a:prstGeom prst="line">
              <a:avLst/>
            </a:prstGeom>
            <a:noFill/>
            <a:ln w="12700">
              <a:solidFill>
                <a:srgbClr val="00DFCA"/>
              </a:solidFill>
              <a:round/>
              <a:headEnd/>
              <a:tailEnd type="triangle" w="med" len="med"/>
            </a:ln>
            <a:effectLst/>
          </p:spPr>
          <p:txBody>
            <a:bodyPr wrap="none" anchor="ctr">
              <a:prstTxWarp prst="textNoShape">
                <a:avLst/>
              </a:prstTxWarp>
            </a:bodyPr>
            <a:lstStyle/>
            <a:p>
              <a:endParaRPr lang="ja-JP" altLang="en-US"/>
            </a:p>
          </p:txBody>
        </p:sp>
        <p:sp>
          <p:nvSpPr>
            <p:cNvPr id="51" name="Line 49"/>
            <p:cNvSpPr>
              <a:spLocks noChangeShapeType="1"/>
            </p:cNvSpPr>
            <p:nvPr/>
          </p:nvSpPr>
          <p:spPr bwMode="auto">
            <a:xfrm flipH="1">
              <a:off x="3029" y="2707"/>
              <a:ext cx="55" cy="180"/>
            </a:xfrm>
            <a:prstGeom prst="line">
              <a:avLst/>
            </a:prstGeom>
            <a:noFill/>
            <a:ln w="12700">
              <a:solidFill>
                <a:srgbClr val="00DFCA"/>
              </a:solidFill>
              <a:round/>
              <a:headEnd/>
              <a:tailEnd type="triangle" w="med" len="med"/>
            </a:ln>
            <a:effectLst/>
          </p:spPr>
          <p:txBody>
            <a:bodyPr wrap="none" anchor="ctr">
              <a:prstTxWarp prst="textNoShape">
                <a:avLst/>
              </a:prstTxWarp>
            </a:bodyPr>
            <a:lstStyle/>
            <a:p>
              <a:endParaRPr lang="ja-JP" altLang="en-US"/>
            </a:p>
          </p:txBody>
        </p:sp>
        <p:sp>
          <p:nvSpPr>
            <p:cNvPr id="52" name="Line 50"/>
            <p:cNvSpPr>
              <a:spLocks noChangeShapeType="1"/>
            </p:cNvSpPr>
            <p:nvPr/>
          </p:nvSpPr>
          <p:spPr bwMode="auto">
            <a:xfrm>
              <a:off x="3193" y="2707"/>
              <a:ext cx="0" cy="180"/>
            </a:xfrm>
            <a:prstGeom prst="line">
              <a:avLst/>
            </a:prstGeom>
            <a:noFill/>
            <a:ln w="12700">
              <a:solidFill>
                <a:srgbClr val="00DFCA"/>
              </a:solidFill>
              <a:round/>
              <a:headEnd/>
              <a:tailEnd type="triangle" w="med" len="med"/>
            </a:ln>
            <a:effectLst/>
          </p:spPr>
          <p:txBody>
            <a:bodyPr wrap="none" anchor="ctr">
              <a:prstTxWarp prst="textNoShape">
                <a:avLst/>
              </a:prstTxWarp>
            </a:bodyPr>
            <a:lstStyle/>
            <a:p>
              <a:endParaRPr lang="ja-JP" altLang="en-US"/>
            </a:p>
          </p:txBody>
        </p:sp>
        <p:sp>
          <p:nvSpPr>
            <p:cNvPr id="53" name="Line 51"/>
            <p:cNvSpPr>
              <a:spLocks noChangeShapeType="1"/>
            </p:cNvSpPr>
            <p:nvPr/>
          </p:nvSpPr>
          <p:spPr bwMode="auto">
            <a:xfrm>
              <a:off x="3309" y="2707"/>
              <a:ext cx="44" cy="180"/>
            </a:xfrm>
            <a:prstGeom prst="line">
              <a:avLst/>
            </a:prstGeom>
            <a:noFill/>
            <a:ln w="12700">
              <a:solidFill>
                <a:srgbClr val="00DFCA"/>
              </a:solidFill>
              <a:round/>
              <a:headEnd/>
              <a:tailEnd type="triangle" w="med" len="med"/>
            </a:ln>
            <a:effectLst/>
          </p:spPr>
          <p:txBody>
            <a:bodyPr wrap="none" anchor="ctr">
              <a:prstTxWarp prst="textNoShape">
                <a:avLst/>
              </a:prstTxWarp>
            </a:bodyPr>
            <a:lstStyle/>
            <a:p>
              <a:endParaRPr lang="ja-JP" altLang="en-US"/>
            </a:p>
          </p:txBody>
        </p:sp>
        <p:sp>
          <p:nvSpPr>
            <p:cNvPr id="54" name="Line 52"/>
            <p:cNvSpPr>
              <a:spLocks noChangeShapeType="1"/>
            </p:cNvSpPr>
            <p:nvPr/>
          </p:nvSpPr>
          <p:spPr bwMode="auto">
            <a:xfrm>
              <a:off x="3364" y="2677"/>
              <a:ext cx="100" cy="179"/>
            </a:xfrm>
            <a:prstGeom prst="line">
              <a:avLst/>
            </a:prstGeom>
            <a:noFill/>
            <a:ln w="12700">
              <a:solidFill>
                <a:srgbClr val="00DFCA"/>
              </a:solidFill>
              <a:round/>
              <a:headEnd/>
              <a:tailEnd type="triangle" w="med" len="med"/>
            </a:ln>
            <a:effectLst/>
          </p:spPr>
          <p:txBody>
            <a:bodyPr wrap="none" anchor="ctr">
              <a:prstTxWarp prst="textNoShape">
                <a:avLst/>
              </a:prstTxWarp>
            </a:bodyPr>
            <a:lstStyle/>
            <a:p>
              <a:endParaRPr lang="ja-JP" altLang="en-US"/>
            </a:p>
          </p:txBody>
        </p:sp>
        <p:sp>
          <p:nvSpPr>
            <p:cNvPr id="55" name="Line 53"/>
            <p:cNvSpPr>
              <a:spLocks noChangeShapeType="1"/>
            </p:cNvSpPr>
            <p:nvPr/>
          </p:nvSpPr>
          <p:spPr bwMode="auto">
            <a:xfrm>
              <a:off x="3393" y="2810"/>
              <a:ext cx="0" cy="195"/>
            </a:xfrm>
            <a:prstGeom prst="line">
              <a:avLst/>
            </a:prstGeom>
            <a:noFill/>
            <a:ln w="12700">
              <a:noFill/>
              <a:round/>
              <a:headEnd/>
              <a:tailEnd type="triangle" w="med" len="med"/>
            </a:ln>
            <a:effectLst/>
          </p:spPr>
          <p:txBody>
            <a:bodyPr wrap="none" anchor="ctr">
              <a:prstTxWarp prst="textNoShape">
                <a:avLst/>
              </a:prstTxWarp>
            </a:bodyPr>
            <a:lstStyle/>
            <a:p>
              <a:endParaRPr lang="ja-JP" altLang="en-US"/>
            </a:p>
          </p:txBody>
        </p:sp>
        <p:sp>
          <p:nvSpPr>
            <p:cNvPr id="56" name="AutoShape 54"/>
            <p:cNvSpPr>
              <a:spLocks noChangeArrowheads="1"/>
            </p:cNvSpPr>
            <p:nvPr/>
          </p:nvSpPr>
          <p:spPr bwMode="auto">
            <a:xfrm>
              <a:off x="153" y="1069"/>
              <a:ext cx="1799" cy="727"/>
            </a:xfrm>
            <a:prstGeom prst="roundRect">
              <a:avLst>
                <a:gd name="adj" fmla="val 16667"/>
              </a:avLst>
            </a:prstGeom>
            <a:gradFill rotWithShape="0">
              <a:gsLst>
                <a:gs pos="0">
                  <a:srgbClr val="FF0000"/>
                </a:gs>
                <a:gs pos="50000">
                  <a:schemeClr val="bg1"/>
                </a:gs>
                <a:gs pos="100000">
                  <a:srgbClr val="FF0000"/>
                </a:gs>
              </a:gsLst>
              <a:lin ang="5400000" scaled="1"/>
            </a:gradFill>
            <a:ln w="12700">
              <a:solidFill>
                <a:schemeClr val="tx1"/>
              </a:solidFill>
              <a:round/>
              <a:headEnd/>
              <a:tailEnd/>
            </a:ln>
            <a:effectLst/>
          </p:spPr>
          <p:txBody>
            <a:bodyPr wrap="none" anchor="ctr">
              <a:prstTxWarp prst="textNoShape">
                <a:avLst/>
              </a:prstTxWarp>
            </a:bodyPr>
            <a:lstStyle/>
            <a:p>
              <a:endParaRPr lang="ja-JP" altLang="en-US"/>
            </a:p>
          </p:txBody>
        </p:sp>
        <p:sp>
          <p:nvSpPr>
            <p:cNvPr id="57" name="Freeform 55"/>
            <p:cNvSpPr>
              <a:spLocks/>
            </p:cNvSpPr>
            <p:nvPr/>
          </p:nvSpPr>
          <p:spPr bwMode="auto">
            <a:xfrm>
              <a:off x="318" y="1172"/>
              <a:ext cx="661" cy="59"/>
            </a:xfrm>
            <a:custGeom>
              <a:avLst/>
              <a:gdLst/>
              <a:ahLst/>
              <a:cxnLst>
                <a:cxn ang="0">
                  <a:pos x="0" y="78"/>
                </a:cxn>
                <a:cxn ang="0">
                  <a:pos x="327" y="29"/>
                </a:cxn>
              </a:cxnLst>
              <a:rect l="0" t="0" r="r" b="b"/>
              <a:pathLst>
                <a:path w="327" h="78">
                  <a:moveTo>
                    <a:pt x="0" y="78"/>
                  </a:moveTo>
                  <a:cubicBezTo>
                    <a:pt x="114" y="0"/>
                    <a:pt x="157" y="29"/>
                    <a:pt x="327" y="29"/>
                  </a:cubicBezTo>
                </a:path>
              </a:pathLst>
            </a:custGeom>
            <a:noFill/>
            <a:ln w="12700" cap="flat" cmpd="sng">
              <a:solidFill>
                <a:srgbClr val="FF0066"/>
              </a:solidFill>
              <a:prstDash val="solid"/>
              <a:round/>
              <a:headEnd type="none" w="med" len="med"/>
              <a:tailEnd type="none" w="med" len="med"/>
            </a:ln>
            <a:effectLst/>
          </p:spPr>
          <p:txBody>
            <a:bodyPr wrap="none" anchor="ctr">
              <a:prstTxWarp prst="textNoShape">
                <a:avLst/>
              </a:prstTxWarp>
            </a:bodyPr>
            <a:lstStyle/>
            <a:p>
              <a:endParaRPr lang="ja-JP" altLang="en-US"/>
            </a:p>
          </p:txBody>
        </p:sp>
        <p:sp>
          <p:nvSpPr>
            <p:cNvPr id="58" name="Freeform 56"/>
            <p:cNvSpPr>
              <a:spLocks/>
            </p:cNvSpPr>
            <p:nvPr/>
          </p:nvSpPr>
          <p:spPr bwMode="auto">
            <a:xfrm>
              <a:off x="395" y="1271"/>
              <a:ext cx="489" cy="41"/>
            </a:xfrm>
            <a:custGeom>
              <a:avLst/>
              <a:gdLst/>
              <a:ahLst/>
              <a:cxnLst>
                <a:cxn ang="0">
                  <a:pos x="0" y="78"/>
                </a:cxn>
                <a:cxn ang="0">
                  <a:pos x="327" y="29"/>
                </a:cxn>
              </a:cxnLst>
              <a:rect l="0" t="0" r="r" b="b"/>
              <a:pathLst>
                <a:path w="327" h="78">
                  <a:moveTo>
                    <a:pt x="0" y="78"/>
                  </a:moveTo>
                  <a:cubicBezTo>
                    <a:pt x="114" y="0"/>
                    <a:pt x="157" y="29"/>
                    <a:pt x="327" y="29"/>
                  </a:cubicBezTo>
                </a:path>
              </a:pathLst>
            </a:custGeom>
            <a:noFill/>
            <a:ln w="12700" cap="flat" cmpd="sng">
              <a:solidFill>
                <a:srgbClr val="FF0066"/>
              </a:solidFill>
              <a:prstDash val="solid"/>
              <a:round/>
              <a:headEnd type="none" w="med" len="med"/>
              <a:tailEnd type="none" w="med" len="med"/>
            </a:ln>
            <a:effectLst/>
          </p:spPr>
          <p:txBody>
            <a:bodyPr wrap="none" anchor="ctr">
              <a:prstTxWarp prst="textNoShape">
                <a:avLst/>
              </a:prstTxWarp>
            </a:bodyPr>
            <a:lstStyle/>
            <a:p>
              <a:endParaRPr lang="ja-JP" altLang="en-US"/>
            </a:p>
          </p:txBody>
        </p:sp>
        <p:sp>
          <p:nvSpPr>
            <p:cNvPr id="59" name="Freeform 57"/>
            <p:cNvSpPr>
              <a:spLocks/>
            </p:cNvSpPr>
            <p:nvPr/>
          </p:nvSpPr>
          <p:spPr bwMode="auto">
            <a:xfrm>
              <a:off x="367" y="1581"/>
              <a:ext cx="381" cy="72"/>
            </a:xfrm>
            <a:custGeom>
              <a:avLst/>
              <a:gdLst/>
              <a:ahLst/>
              <a:cxnLst>
                <a:cxn ang="0">
                  <a:pos x="0" y="0"/>
                </a:cxn>
                <a:cxn ang="0">
                  <a:pos x="66" y="16"/>
                </a:cxn>
                <a:cxn ang="0">
                  <a:pos x="115" y="49"/>
                </a:cxn>
                <a:cxn ang="0">
                  <a:pos x="261" y="65"/>
                </a:cxn>
                <a:cxn ang="0">
                  <a:pos x="376" y="82"/>
                </a:cxn>
              </a:cxnLst>
              <a:rect l="0" t="0" r="r" b="b"/>
              <a:pathLst>
                <a:path w="376" h="86">
                  <a:moveTo>
                    <a:pt x="0" y="0"/>
                  </a:moveTo>
                  <a:cubicBezTo>
                    <a:pt x="22" y="5"/>
                    <a:pt x="45" y="7"/>
                    <a:pt x="66" y="16"/>
                  </a:cubicBezTo>
                  <a:cubicBezTo>
                    <a:pt x="84" y="23"/>
                    <a:pt x="95" y="44"/>
                    <a:pt x="115" y="49"/>
                  </a:cubicBezTo>
                  <a:cubicBezTo>
                    <a:pt x="162" y="60"/>
                    <a:pt x="212" y="59"/>
                    <a:pt x="261" y="65"/>
                  </a:cubicBezTo>
                  <a:cubicBezTo>
                    <a:pt x="342" y="86"/>
                    <a:pt x="304" y="82"/>
                    <a:pt x="376" y="82"/>
                  </a:cubicBezTo>
                </a:path>
              </a:pathLst>
            </a:custGeom>
            <a:noFill/>
            <a:ln w="12700" cap="flat" cmpd="sng">
              <a:solidFill>
                <a:srgbClr val="FF0066"/>
              </a:solidFill>
              <a:prstDash val="solid"/>
              <a:round/>
              <a:headEnd type="none" w="med" len="med"/>
              <a:tailEnd type="none" w="med" len="med"/>
            </a:ln>
            <a:effectLst/>
          </p:spPr>
          <p:txBody>
            <a:bodyPr wrap="none" anchor="ctr">
              <a:prstTxWarp prst="textNoShape">
                <a:avLst/>
              </a:prstTxWarp>
            </a:bodyPr>
            <a:lstStyle/>
            <a:p>
              <a:endParaRPr lang="ja-JP" altLang="en-US"/>
            </a:p>
          </p:txBody>
        </p:sp>
        <p:sp>
          <p:nvSpPr>
            <p:cNvPr id="60" name="Freeform 58"/>
            <p:cNvSpPr>
              <a:spLocks/>
            </p:cNvSpPr>
            <p:nvPr/>
          </p:nvSpPr>
          <p:spPr bwMode="auto">
            <a:xfrm>
              <a:off x="1228" y="1320"/>
              <a:ext cx="448" cy="28"/>
            </a:xfrm>
            <a:custGeom>
              <a:avLst/>
              <a:gdLst/>
              <a:ahLst/>
              <a:cxnLst>
                <a:cxn ang="0">
                  <a:pos x="0" y="0"/>
                </a:cxn>
                <a:cxn ang="0">
                  <a:pos x="441" y="33"/>
                </a:cxn>
              </a:cxnLst>
              <a:rect l="0" t="0" r="r" b="b"/>
              <a:pathLst>
                <a:path w="441" h="33">
                  <a:moveTo>
                    <a:pt x="0" y="0"/>
                  </a:moveTo>
                  <a:cubicBezTo>
                    <a:pt x="141" y="7"/>
                    <a:pt x="297" y="33"/>
                    <a:pt x="441" y="33"/>
                  </a:cubicBezTo>
                </a:path>
              </a:pathLst>
            </a:custGeom>
            <a:noFill/>
            <a:ln w="12700" cap="flat" cmpd="sng">
              <a:solidFill>
                <a:srgbClr val="FF0066"/>
              </a:solidFill>
              <a:prstDash val="solid"/>
              <a:round/>
              <a:headEnd type="none" w="med" len="med"/>
              <a:tailEnd type="none" w="med" len="med"/>
            </a:ln>
            <a:effectLst/>
          </p:spPr>
          <p:txBody>
            <a:bodyPr wrap="none" anchor="ctr">
              <a:prstTxWarp prst="textNoShape">
                <a:avLst/>
              </a:prstTxWarp>
            </a:bodyPr>
            <a:lstStyle/>
            <a:p>
              <a:endParaRPr lang="ja-JP" altLang="en-US"/>
            </a:p>
          </p:txBody>
        </p:sp>
        <p:sp>
          <p:nvSpPr>
            <p:cNvPr id="61" name="Freeform 59"/>
            <p:cNvSpPr>
              <a:spLocks/>
            </p:cNvSpPr>
            <p:nvPr/>
          </p:nvSpPr>
          <p:spPr bwMode="auto">
            <a:xfrm>
              <a:off x="699" y="1540"/>
              <a:ext cx="431" cy="45"/>
            </a:xfrm>
            <a:custGeom>
              <a:avLst/>
              <a:gdLst/>
              <a:ahLst/>
              <a:cxnLst>
                <a:cxn ang="0">
                  <a:pos x="0" y="17"/>
                </a:cxn>
                <a:cxn ang="0">
                  <a:pos x="310" y="33"/>
                </a:cxn>
                <a:cxn ang="0">
                  <a:pos x="375" y="17"/>
                </a:cxn>
                <a:cxn ang="0">
                  <a:pos x="424" y="0"/>
                </a:cxn>
              </a:cxnLst>
              <a:rect l="0" t="0" r="r" b="b"/>
              <a:pathLst>
                <a:path w="424" h="54">
                  <a:moveTo>
                    <a:pt x="0" y="17"/>
                  </a:moveTo>
                  <a:cubicBezTo>
                    <a:pt x="110" y="32"/>
                    <a:pt x="199" y="54"/>
                    <a:pt x="310" y="33"/>
                  </a:cubicBezTo>
                  <a:cubicBezTo>
                    <a:pt x="331" y="28"/>
                    <a:pt x="353" y="23"/>
                    <a:pt x="375" y="17"/>
                  </a:cubicBezTo>
                  <a:cubicBezTo>
                    <a:pt x="391" y="12"/>
                    <a:pt x="424" y="0"/>
                    <a:pt x="424" y="0"/>
                  </a:cubicBezTo>
                </a:path>
              </a:pathLst>
            </a:custGeom>
            <a:noFill/>
            <a:ln w="12700" cap="flat" cmpd="sng">
              <a:solidFill>
                <a:srgbClr val="FF0066"/>
              </a:solidFill>
              <a:prstDash val="solid"/>
              <a:round/>
              <a:headEnd type="none" w="med" len="med"/>
              <a:tailEnd type="none" w="med" len="med"/>
            </a:ln>
            <a:effectLst/>
          </p:spPr>
          <p:txBody>
            <a:bodyPr wrap="none" anchor="ctr">
              <a:prstTxWarp prst="textNoShape">
                <a:avLst/>
              </a:prstTxWarp>
            </a:bodyPr>
            <a:lstStyle/>
            <a:p>
              <a:endParaRPr lang="ja-JP" altLang="en-US"/>
            </a:p>
          </p:txBody>
        </p:sp>
        <p:sp>
          <p:nvSpPr>
            <p:cNvPr id="62" name="Freeform 60"/>
            <p:cNvSpPr>
              <a:spLocks/>
            </p:cNvSpPr>
            <p:nvPr/>
          </p:nvSpPr>
          <p:spPr bwMode="auto">
            <a:xfrm>
              <a:off x="1328" y="1088"/>
              <a:ext cx="445" cy="67"/>
            </a:xfrm>
            <a:custGeom>
              <a:avLst/>
              <a:gdLst/>
              <a:ahLst/>
              <a:cxnLst>
                <a:cxn ang="0">
                  <a:pos x="0" y="80"/>
                </a:cxn>
                <a:cxn ang="0">
                  <a:pos x="327" y="47"/>
                </a:cxn>
                <a:cxn ang="0">
                  <a:pos x="441" y="64"/>
                </a:cxn>
              </a:cxnLst>
              <a:rect l="0" t="0" r="r" b="b"/>
              <a:pathLst>
                <a:path w="441" h="80">
                  <a:moveTo>
                    <a:pt x="0" y="80"/>
                  </a:moveTo>
                  <a:cubicBezTo>
                    <a:pt x="118" y="0"/>
                    <a:pt x="149" y="34"/>
                    <a:pt x="327" y="47"/>
                  </a:cubicBezTo>
                  <a:cubicBezTo>
                    <a:pt x="407" y="68"/>
                    <a:pt x="369" y="64"/>
                    <a:pt x="441" y="64"/>
                  </a:cubicBezTo>
                </a:path>
              </a:pathLst>
            </a:custGeom>
            <a:noFill/>
            <a:ln w="12700" cap="flat" cmpd="sng">
              <a:solidFill>
                <a:srgbClr val="FF0066"/>
              </a:solidFill>
              <a:prstDash val="solid"/>
              <a:round/>
              <a:headEnd type="none" w="med" len="med"/>
              <a:tailEnd type="none" w="med" len="med"/>
            </a:ln>
            <a:effectLst/>
          </p:spPr>
          <p:txBody>
            <a:bodyPr wrap="none" anchor="ctr">
              <a:prstTxWarp prst="textNoShape">
                <a:avLst/>
              </a:prstTxWarp>
            </a:bodyPr>
            <a:lstStyle/>
            <a:p>
              <a:endParaRPr lang="ja-JP" altLang="en-US"/>
            </a:p>
          </p:txBody>
        </p:sp>
        <p:sp>
          <p:nvSpPr>
            <p:cNvPr id="63" name="Freeform 61"/>
            <p:cNvSpPr>
              <a:spLocks/>
            </p:cNvSpPr>
            <p:nvPr/>
          </p:nvSpPr>
          <p:spPr bwMode="auto">
            <a:xfrm>
              <a:off x="947" y="1677"/>
              <a:ext cx="331" cy="45"/>
            </a:xfrm>
            <a:custGeom>
              <a:avLst/>
              <a:gdLst/>
              <a:ahLst/>
              <a:cxnLst>
                <a:cxn ang="0">
                  <a:pos x="0" y="33"/>
                </a:cxn>
                <a:cxn ang="0">
                  <a:pos x="326" y="0"/>
                </a:cxn>
              </a:cxnLst>
              <a:rect l="0" t="0" r="r" b="b"/>
              <a:pathLst>
                <a:path w="326" h="54">
                  <a:moveTo>
                    <a:pt x="0" y="33"/>
                  </a:moveTo>
                  <a:cubicBezTo>
                    <a:pt x="112" y="51"/>
                    <a:pt x="222" y="54"/>
                    <a:pt x="326" y="0"/>
                  </a:cubicBezTo>
                </a:path>
              </a:pathLst>
            </a:custGeom>
            <a:noFill/>
            <a:ln w="12700" cap="flat" cmpd="sng">
              <a:solidFill>
                <a:srgbClr val="FF0066"/>
              </a:solidFill>
              <a:prstDash val="solid"/>
              <a:round/>
              <a:headEnd type="none" w="med" len="med"/>
              <a:tailEnd type="none" w="med" len="med"/>
            </a:ln>
            <a:effectLst/>
          </p:spPr>
          <p:txBody>
            <a:bodyPr wrap="none" anchor="ctr">
              <a:prstTxWarp prst="textNoShape">
                <a:avLst/>
              </a:prstTxWarp>
            </a:bodyPr>
            <a:lstStyle/>
            <a:p>
              <a:endParaRPr lang="ja-JP" altLang="en-US"/>
            </a:p>
          </p:txBody>
        </p:sp>
        <p:sp>
          <p:nvSpPr>
            <p:cNvPr id="64" name="AutoShape 62"/>
            <p:cNvSpPr>
              <a:spLocks noChangeArrowheads="1"/>
            </p:cNvSpPr>
            <p:nvPr/>
          </p:nvSpPr>
          <p:spPr bwMode="auto">
            <a:xfrm rot="1078420">
              <a:off x="541" y="1029"/>
              <a:ext cx="1022" cy="687"/>
            </a:xfrm>
            <a:prstGeom prst="irregularSeal2">
              <a:avLst/>
            </a:prstGeom>
            <a:gradFill rotWithShape="0">
              <a:gsLst>
                <a:gs pos="0">
                  <a:schemeClr val="bg1"/>
                </a:gs>
                <a:gs pos="100000">
                  <a:srgbClr val="FE9B03"/>
                </a:gs>
              </a:gsLst>
              <a:path path="shape">
                <a:fillToRect l="50000" t="50000" r="50000" b="50000"/>
              </a:path>
            </a:gradFill>
            <a:ln w="12700">
              <a:noFill/>
              <a:miter lim="800000"/>
              <a:headEnd/>
              <a:tailEnd/>
            </a:ln>
            <a:effectLst/>
          </p:spPr>
          <p:txBody>
            <a:bodyPr wrap="none" anchor="ctr">
              <a:prstTxWarp prst="textNoShape">
                <a:avLst/>
              </a:prstTxWarp>
            </a:bodyPr>
            <a:lstStyle/>
            <a:p>
              <a:endParaRPr lang="ja-JP" altLang="en-US"/>
            </a:p>
          </p:txBody>
        </p:sp>
        <p:sp>
          <p:nvSpPr>
            <p:cNvPr id="65" name="AutoShape 63"/>
            <p:cNvSpPr>
              <a:spLocks noChangeArrowheads="1"/>
            </p:cNvSpPr>
            <p:nvPr/>
          </p:nvSpPr>
          <p:spPr bwMode="auto">
            <a:xfrm>
              <a:off x="2293" y="1096"/>
              <a:ext cx="1800" cy="709"/>
            </a:xfrm>
            <a:prstGeom prst="roundRect">
              <a:avLst>
                <a:gd name="adj" fmla="val 16667"/>
              </a:avLst>
            </a:prstGeom>
            <a:gradFill rotWithShape="0">
              <a:gsLst>
                <a:gs pos="0">
                  <a:srgbClr val="FF0000"/>
                </a:gs>
                <a:gs pos="50000">
                  <a:schemeClr val="bg1"/>
                </a:gs>
                <a:gs pos="100000">
                  <a:srgbClr val="FF0000"/>
                </a:gs>
              </a:gsLst>
              <a:lin ang="5400000" scaled="1"/>
            </a:gradFill>
            <a:ln w="12700">
              <a:solidFill>
                <a:schemeClr val="tx1"/>
              </a:solidFill>
              <a:round/>
              <a:headEnd/>
              <a:tailEnd/>
            </a:ln>
            <a:effectLst/>
          </p:spPr>
          <p:txBody>
            <a:bodyPr wrap="none" anchor="ctr">
              <a:prstTxWarp prst="textNoShape">
                <a:avLst/>
              </a:prstTxWarp>
            </a:bodyPr>
            <a:lstStyle/>
            <a:p>
              <a:endParaRPr lang="ja-JP" altLang="en-US"/>
            </a:p>
          </p:txBody>
        </p:sp>
        <p:sp>
          <p:nvSpPr>
            <p:cNvPr id="66" name="Freeform 64"/>
            <p:cNvSpPr>
              <a:spLocks/>
            </p:cNvSpPr>
            <p:nvPr/>
          </p:nvSpPr>
          <p:spPr bwMode="auto">
            <a:xfrm>
              <a:off x="1952" y="720"/>
              <a:ext cx="276" cy="180"/>
            </a:xfrm>
            <a:custGeom>
              <a:avLst/>
              <a:gdLst/>
              <a:ahLst/>
              <a:cxnLst>
                <a:cxn ang="0">
                  <a:pos x="19" y="15"/>
                </a:cxn>
                <a:cxn ang="0">
                  <a:pos x="9" y="48"/>
                </a:cxn>
                <a:cxn ang="0">
                  <a:pos x="0" y="97"/>
                </a:cxn>
                <a:cxn ang="0">
                  <a:pos x="0" y="135"/>
                </a:cxn>
                <a:cxn ang="0">
                  <a:pos x="0" y="164"/>
                </a:cxn>
                <a:cxn ang="0">
                  <a:pos x="9" y="184"/>
                </a:cxn>
                <a:cxn ang="0">
                  <a:pos x="19" y="213"/>
                </a:cxn>
                <a:cxn ang="0">
                  <a:pos x="48" y="213"/>
                </a:cxn>
                <a:cxn ang="0">
                  <a:pos x="87" y="213"/>
                </a:cxn>
                <a:cxn ang="0">
                  <a:pos x="125" y="213"/>
                </a:cxn>
                <a:cxn ang="0">
                  <a:pos x="154" y="203"/>
                </a:cxn>
                <a:cxn ang="0">
                  <a:pos x="193" y="203"/>
                </a:cxn>
                <a:cxn ang="0">
                  <a:pos x="212" y="213"/>
                </a:cxn>
                <a:cxn ang="0">
                  <a:pos x="212" y="193"/>
                </a:cxn>
                <a:cxn ang="0">
                  <a:pos x="222" y="174"/>
                </a:cxn>
                <a:cxn ang="0">
                  <a:pos x="232" y="155"/>
                </a:cxn>
                <a:cxn ang="0">
                  <a:pos x="232" y="126"/>
                </a:cxn>
                <a:cxn ang="0">
                  <a:pos x="241" y="106"/>
                </a:cxn>
                <a:cxn ang="0">
                  <a:pos x="241" y="87"/>
                </a:cxn>
                <a:cxn ang="0">
                  <a:pos x="232" y="68"/>
                </a:cxn>
                <a:cxn ang="0">
                  <a:pos x="232" y="48"/>
                </a:cxn>
                <a:cxn ang="0">
                  <a:pos x="222" y="29"/>
                </a:cxn>
                <a:cxn ang="0">
                  <a:pos x="203" y="10"/>
                </a:cxn>
                <a:cxn ang="0">
                  <a:pos x="174" y="0"/>
                </a:cxn>
                <a:cxn ang="0">
                  <a:pos x="154" y="0"/>
                </a:cxn>
                <a:cxn ang="0">
                  <a:pos x="135" y="0"/>
                </a:cxn>
                <a:cxn ang="0">
                  <a:pos x="106" y="0"/>
                </a:cxn>
                <a:cxn ang="0">
                  <a:pos x="87" y="10"/>
                </a:cxn>
                <a:cxn ang="0">
                  <a:pos x="67" y="19"/>
                </a:cxn>
                <a:cxn ang="0">
                  <a:pos x="48" y="19"/>
                </a:cxn>
                <a:cxn ang="0">
                  <a:pos x="29" y="0"/>
                </a:cxn>
                <a:cxn ang="0">
                  <a:pos x="9" y="0"/>
                </a:cxn>
                <a:cxn ang="0">
                  <a:pos x="19" y="15"/>
                </a:cxn>
              </a:cxnLst>
              <a:rect l="0" t="0" r="r" b="b"/>
              <a:pathLst>
                <a:path w="242" h="214">
                  <a:moveTo>
                    <a:pt x="19" y="15"/>
                  </a:moveTo>
                  <a:lnTo>
                    <a:pt x="9" y="48"/>
                  </a:lnTo>
                  <a:lnTo>
                    <a:pt x="0" y="97"/>
                  </a:lnTo>
                  <a:lnTo>
                    <a:pt x="0" y="135"/>
                  </a:lnTo>
                  <a:lnTo>
                    <a:pt x="0" y="164"/>
                  </a:lnTo>
                  <a:lnTo>
                    <a:pt x="9" y="184"/>
                  </a:lnTo>
                  <a:lnTo>
                    <a:pt x="19" y="213"/>
                  </a:lnTo>
                  <a:lnTo>
                    <a:pt x="48" y="213"/>
                  </a:lnTo>
                  <a:lnTo>
                    <a:pt x="87" y="213"/>
                  </a:lnTo>
                  <a:lnTo>
                    <a:pt x="125" y="213"/>
                  </a:lnTo>
                  <a:lnTo>
                    <a:pt x="154" y="203"/>
                  </a:lnTo>
                  <a:lnTo>
                    <a:pt x="193" y="203"/>
                  </a:lnTo>
                  <a:lnTo>
                    <a:pt x="212" y="213"/>
                  </a:lnTo>
                  <a:lnTo>
                    <a:pt x="212" y="193"/>
                  </a:lnTo>
                  <a:lnTo>
                    <a:pt x="222" y="174"/>
                  </a:lnTo>
                  <a:lnTo>
                    <a:pt x="232" y="155"/>
                  </a:lnTo>
                  <a:lnTo>
                    <a:pt x="232" y="126"/>
                  </a:lnTo>
                  <a:lnTo>
                    <a:pt x="241" y="106"/>
                  </a:lnTo>
                  <a:lnTo>
                    <a:pt x="241" y="87"/>
                  </a:lnTo>
                  <a:lnTo>
                    <a:pt x="232" y="68"/>
                  </a:lnTo>
                  <a:lnTo>
                    <a:pt x="232" y="48"/>
                  </a:lnTo>
                  <a:lnTo>
                    <a:pt x="222" y="29"/>
                  </a:lnTo>
                  <a:lnTo>
                    <a:pt x="203" y="10"/>
                  </a:lnTo>
                  <a:lnTo>
                    <a:pt x="174" y="0"/>
                  </a:lnTo>
                  <a:lnTo>
                    <a:pt x="154" y="0"/>
                  </a:lnTo>
                  <a:lnTo>
                    <a:pt x="135" y="0"/>
                  </a:lnTo>
                  <a:lnTo>
                    <a:pt x="106" y="0"/>
                  </a:lnTo>
                  <a:lnTo>
                    <a:pt x="87" y="10"/>
                  </a:lnTo>
                  <a:lnTo>
                    <a:pt x="67" y="19"/>
                  </a:lnTo>
                  <a:lnTo>
                    <a:pt x="48" y="19"/>
                  </a:lnTo>
                  <a:lnTo>
                    <a:pt x="29" y="0"/>
                  </a:lnTo>
                  <a:lnTo>
                    <a:pt x="9" y="0"/>
                  </a:lnTo>
                  <a:lnTo>
                    <a:pt x="19" y="15"/>
                  </a:lnTo>
                </a:path>
              </a:pathLst>
            </a:custGeom>
            <a:gradFill rotWithShape="0">
              <a:gsLst>
                <a:gs pos="0">
                  <a:srgbClr val="EAEC5E">
                    <a:gamma/>
                    <a:shade val="0"/>
                    <a:invGamma/>
                  </a:srgbClr>
                </a:gs>
                <a:gs pos="100000">
                  <a:srgbClr val="EAEC5E"/>
                </a:gs>
              </a:gsLst>
              <a:path path="rect">
                <a:fillToRect l="50000" t="50000" r="50000" b="50000"/>
              </a:path>
            </a:gra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67" name="Freeform 65"/>
            <p:cNvSpPr>
              <a:spLocks/>
            </p:cNvSpPr>
            <p:nvPr/>
          </p:nvSpPr>
          <p:spPr bwMode="auto">
            <a:xfrm>
              <a:off x="2437" y="826"/>
              <a:ext cx="168" cy="147"/>
            </a:xfrm>
            <a:custGeom>
              <a:avLst/>
              <a:gdLst/>
              <a:ahLst/>
              <a:cxnLst>
                <a:cxn ang="0">
                  <a:pos x="29" y="150"/>
                </a:cxn>
                <a:cxn ang="0">
                  <a:pos x="19" y="125"/>
                </a:cxn>
                <a:cxn ang="0">
                  <a:pos x="0" y="106"/>
                </a:cxn>
                <a:cxn ang="0">
                  <a:pos x="0" y="87"/>
                </a:cxn>
                <a:cxn ang="0">
                  <a:pos x="0" y="67"/>
                </a:cxn>
                <a:cxn ang="0">
                  <a:pos x="10" y="48"/>
                </a:cxn>
                <a:cxn ang="0">
                  <a:pos x="19" y="19"/>
                </a:cxn>
                <a:cxn ang="0">
                  <a:pos x="39" y="9"/>
                </a:cxn>
                <a:cxn ang="0">
                  <a:pos x="58" y="0"/>
                </a:cxn>
                <a:cxn ang="0">
                  <a:pos x="58" y="19"/>
                </a:cxn>
                <a:cxn ang="0">
                  <a:pos x="77" y="29"/>
                </a:cxn>
                <a:cxn ang="0">
                  <a:pos x="97" y="38"/>
                </a:cxn>
                <a:cxn ang="0">
                  <a:pos x="106" y="58"/>
                </a:cxn>
                <a:cxn ang="0">
                  <a:pos x="126" y="67"/>
                </a:cxn>
                <a:cxn ang="0">
                  <a:pos x="145" y="67"/>
                </a:cxn>
                <a:cxn ang="0">
                  <a:pos x="145" y="87"/>
                </a:cxn>
                <a:cxn ang="0">
                  <a:pos x="135" y="106"/>
                </a:cxn>
                <a:cxn ang="0">
                  <a:pos x="126" y="125"/>
                </a:cxn>
                <a:cxn ang="0">
                  <a:pos x="106" y="135"/>
                </a:cxn>
                <a:cxn ang="0">
                  <a:pos x="87" y="145"/>
                </a:cxn>
                <a:cxn ang="0">
                  <a:pos x="68" y="145"/>
                </a:cxn>
                <a:cxn ang="0">
                  <a:pos x="48" y="154"/>
                </a:cxn>
                <a:cxn ang="0">
                  <a:pos x="29" y="174"/>
                </a:cxn>
                <a:cxn ang="0">
                  <a:pos x="29" y="154"/>
                </a:cxn>
                <a:cxn ang="0">
                  <a:pos x="29" y="150"/>
                </a:cxn>
              </a:cxnLst>
              <a:rect l="0" t="0" r="r" b="b"/>
              <a:pathLst>
                <a:path w="146" h="175">
                  <a:moveTo>
                    <a:pt x="29" y="150"/>
                  </a:moveTo>
                  <a:lnTo>
                    <a:pt x="19" y="125"/>
                  </a:lnTo>
                  <a:lnTo>
                    <a:pt x="0" y="106"/>
                  </a:lnTo>
                  <a:lnTo>
                    <a:pt x="0" y="87"/>
                  </a:lnTo>
                  <a:lnTo>
                    <a:pt x="0" y="67"/>
                  </a:lnTo>
                  <a:lnTo>
                    <a:pt x="10" y="48"/>
                  </a:lnTo>
                  <a:lnTo>
                    <a:pt x="19" y="19"/>
                  </a:lnTo>
                  <a:lnTo>
                    <a:pt x="39" y="9"/>
                  </a:lnTo>
                  <a:lnTo>
                    <a:pt x="58" y="0"/>
                  </a:lnTo>
                  <a:lnTo>
                    <a:pt x="58" y="19"/>
                  </a:lnTo>
                  <a:lnTo>
                    <a:pt x="77" y="29"/>
                  </a:lnTo>
                  <a:lnTo>
                    <a:pt x="97" y="38"/>
                  </a:lnTo>
                  <a:lnTo>
                    <a:pt x="106" y="58"/>
                  </a:lnTo>
                  <a:lnTo>
                    <a:pt x="126" y="67"/>
                  </a:lnTo>
                  <a:lnTo>
                    <a:pt x="145" y="67"/>
                  </a:lnTo>
                  <a:lnTo>
                    <a:pt x="145" y="87"/>
                  </a:lnTo>
                  <a:lnTo>
                    <a:pt x="135" y="106"/>
                  </a:lnTo>
                  <a:lnTo>
                    <a:pt x="126" y="125"/>
                  </a:lnTo>
                  <a:lnTo>
                    <a:pt x="106" y="135"/>
                  </a:lnTo>
                  <a:lnTo>
                    <a:pt x="87" y="145"/>
                  </a:lnTo>
                  <a:lnTo>
                    <a:pt x="68" y="145"/>
                  </a:lnTo>
                  <a:lnTo>
                    <a:pt x="48" y="154"/>
                  </a:lnTo>
                  <a:lnTo>
                    <a:pt x="29" y="174"/>
                  </a:lnTo>
                  <a:lnTo>
                    <a:pt x="29" y="154"/>
                  </a:lnTo>
                  <a:lnTo>
                    <a:pt x="29" y="150"/>
                  </a:lnTo>
                </a:path>
              </a:pathLst>
            </a:custGeom>
            <a:gradFill rotWithShape="0">
              <a:gsLst>
                <a:gs pos="0">
                  <a:srgbClr val="EAEC5E">
                    <a:gamma/>
                    <a:shade val="0"/>
                    <a:invGamma/>
                  </a:srgbClr>
                </a:gs>
                <a:gs pos="100000">
                  <a:srgbClr val="EAEC5E"/>
                </a:gs>
              </a:gsLst>
              <a:path path="rect">
                <a:fillToRect l="50000" t="50000" r="50000" b="50000"/>
              </a:path>
            </a:gra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68" name="Freeform 66"/>
            <p:cNvSpPr>
              <a:spLocks/>
            </p:cNvSpPr>
            <p:nvPr/>
          </p:nvSpPr>
          <p:spPr bwMode="auto">
            <a:xfrm>
              <a:off x="2327" y="647"/>
              <a:ext cx="223" cy="123"/>
            </a:xfrm>
            <a:custGeom>
              <a:avLst/>
              <a:gdLst/>
              <a:ahLst/>
              <a:cxnLst>
                <a:cxn ang="0">
                  <a:pos x="39" y="145"/>
                </a:cxn>
                <a:cxn ang="0">
                  <a:pos x="29" y="126"/>
                </a:cxn>
                <a:cxn ang="0">
                  <a:pos x="20" y="106"/>
                </a:cxn>
                <a:cxn ang="0">
                  <a:pos x="0" y="87"/>
                </a:cxn>
                <a:cxn ang="0">
                  <a:pos x="0" y="68"/>
                </a:cxn>
                <a:cxn ang="0">
                  <a:pos x="0" y="48"/>
                </a:cxn>
                <a:cxn ang="0">
                  <a:pos x="10" y="29"/>
                </a:cxn>
                <a:cxn ang="0">
                  <a:pos x="29" y="19"/>
                </a:cxn>
                <a:cxn ang="0">
                  <a:pos x="49" y="10"/>
                </a:cxn>
                <a:cxn ang="0">
                  <a:pos x="68" y="10"/>
                </a:cxn>
                <a:cxn ang="0">
                  <a:pos x="87" y="10"/>
                </a:cxn>
                <a:cxn ang="0">
                  <a:pos x="107" y="0"/>
                </a:cxn>
                <a:cxn ang="0">
                  <a:pos x="126" y="10"/>
                </a:cxn>
                <a:cxn ang="0">
                  <a:pos x="155" y="10"/>
                </a:cxn>
                <a:cxn ang="0">
                  <a:pos x="174" y="29"/>
                </a:cxn>
                <a:cxn ang="0">
                  <a:pos x="194" y="48"/>
                </a:cxn>
                <a:cxn ang="0">
                  <a:pos x="194" y="68"/>
                </a:cxn>
                <a:cxn ang="0">
                  <a:pos x="194" y="87"/>
                </a:cxn>
                <a:cxn ang="0">
                  <a:pos x="174" y="97"/>
                </a:cxn>
                <a:cxn ang="0">
                  <a:pos x="165" y="116"/>
                </a:cxn>
                <a:cxn ang="0">
                  <a:pos x="145" y="126"/>
                </a:cxn>
                <a:cxn ang="0">
                  <a:pos x="136" y="145"/>
                </a:cxn>
                <a:cxn ang="0">
                  <a:pos x="116" y="145"/>
                </a:cxn>
                <a:cxn ang="0">
                  <a:pos x="97" y="145"/>
                </a:cxn>
                <a:cxn ang="0">
                  <a:pos x="78" y="145"/>
                </a:cxn>
                <a:cxn ang="0">
                  <a:pos x="58" y="145"/>
                </a:cxn>
                <a:cxn ang="0">
                  <a:pos x="39" y="135"/>
                </a:cxn>
                <a:cxn ang="0">
                  <a:pos x="39" y="145"/>
                </a:cxn>
              </a:cxnLst>
              <a:rect l="0" t="0" r="r" b="b"/>
              <a:pathLst>
                <a:path w="195" h="146">
                  <a:moveTo>
                    <a:pt x="39" y="145"/>
                  </a:moveTo>
                  <a:lnTo>
                    <a:pt x="29" y="126"/>
                  </a:lnTo>
                  <a:lnTo>
                    <a:pt x="20" y="106"/>
                  </a:lnTo>
                  <a:lnTo>
                    <a:pt x="0" y="87"/>
                  </a:lnTo>
                  <a:lnTo>
                    <a:pt x="0" y="68"/>
                  </a:lnTo>
                  <a:lnTo>
                    <a:pt x="0" y="48"/>
                  </a:lnTo>
                  <a:lnTo>
                    <a:pt x="10" y="29"/>
                  </a:lnTo>
                  <a:lnTo>
                    <a:pt x="29" y="19"/>
                  </a:lnTo>
                  <a:lnTo>
                    <a:pt x="49" y="10"/>
                  </a:lnTo>
                  <a:lnTo>
                    <a:pt x="68" y="10"/>
                  </a:lnTo>
                  <a:lnTo>
                    <a:pt x="87" y="10"/>
                  </a:lnTo>
                  <a:lnTo>
                    <a:pt x="107" y="0"/>
                  </a:lnTo>
                  <a:lnTo>
                    <a:pt x="126" y="10"/>
                  </a:lnTo>
                  <a:lnTo>
                    <a:pt x="155" y="10"/>
                  </a:lnTo>
                  <a:lnTo>
                    <a:pt x="174" y="29"/>
                  </a:lnTo>
                  <a:lnTo>
                    <a:pt x="194" y="48"/>
                  </a:lnTo>
                  <a:lnTo>
                    <a:pt x="194" y="68"/>
                  </a:lnTo>
                  <a:lnTo>
                    <a:pt x="194" y="87"/>
                  </a:lnTo>
                  <a:lnTo>
                    <a:pt x="174" y="97"/>
                  </a:lnTo>
                  <a:lnTo>
                    <a:pt x="165" y="116"/>
                  </a:lnTo>
                  <a:lnTo>
                    <a:pt x="145" y="126"/>
                  </a:lnTo>
                  <a:lnTo>
                    <a:pt x="136" y="145"/>
                  </a:lnTo>
                  <a:lnTo>
                    <a:pt x="116" y="145"/>
                  </a:lnTo>
                  <a:lnTo>
                    <a:pt x="97" y="145"/>
                  </a:lnTo>
                  <a:lnTo>
                    <a:pt x="78" y="145"/>
                  </a:lnTo>
                  <a:lnTo>
                    <a:pt x="58" y="145"/>
                  </a:lnTo>
                  <a:lnTo>
                    <a:pt x="39" y="135"/>
                  </a:lnTo>
                  <a:lnTo>
                    <a:pt x="39" y="145"/>
                  </a:lnTo>
                </a:path>
              </a:pathLst>
            </a:custGeom>
            <a:gradFill rotWithShape="0">
              <a:gsLst>
                <a:gs pos="0">
                  <a:srgbClr val="EAEC5E">
                    <a:gamma/>
                    <a:shade val="0"/>
                    <a:invGamma/>
                  </a:srgbClr>
                </a:gs>
                <a:gs pos="100000">
                  <a:srgbClr val="EAEC5E"/>
                </a:gs>
              </a:gsLst>
              <a:path path="rect">
                <a:fillToRect l="50000" t="50000" r="50000" b="50000"/>
              </a:path>
            </a:gra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69" name="Freeform 67"/>
            <p:cNvSpPr>
              <a:spLocks/>
            </p:cNvSpPr>
            <p:nvPr/>
          </p:nvSpPr>
          <p:spPr bwMode="auto">
            <a:xfrm>
              <a:off x="2086" y="924"/>
              <a:ext cx="133" cy="114"/>
            </a:xfrm>
            <a:custGeom>
              <a:avLst/>
              <a:gdLst/>
              <a:ahLst/>
              <a:cxnLst>
                <a:cxn ang="0">
                  <a:pos x="77" y="121"/>
                </a:cxn>
                <a:cxn ang="0">
                  <a:pos x="58" y="125"/>
                </a:cxn>
                <a:cxn ang="0">
                  <a:pos x="38" y="116"/>
                </a:cxn>
                <a:cxn ang="0">
                  <a:pos x="29" y="96"/>
                </a:cxn>
                <a:cxn ang="0">
                  <a:pos x="9" y="87"/>
                </a:cxn>
                <a:cxn ang="0">
                  <a:pos x="0" y="58"/>
                </a:cxn>
                <a:cxn ang="0">
                  <a:pos x="0" y="38"/>
                </a:cxn>
                <a:cxn ang="0">
                  <a:pos x="9" y="19"/>
                </a:cxn>
                <a:cxn ang="0">
                  <a:pos x="19" y="0"/>
                </a:cxn>
                <a:cxn ang="0">
                  <a:pos x="38" y="0"/>
                </a:cxn>
                <a:cxn ang="0">
                  <a:pos x="58" y="0"/>
                </a:cxn>
                <a:cxn ang="0">
                  <a:pos x="77" y="0"/>
                </a:cxn>
                <a:cxn ang="0">
                  <a:pos x="96" y="0"/>
                </a:cxn>
                <a:cxn ang="0">
                  <a:pos x="106" y="19"/>
                </a:cxn>
                <a:cxn ang="0">
                  <a:pos x="106" y="38"/>
                </a:cxn>
                <a:cxn ang="0">
                  <a:pos x="116" y="67"/>
                </a:cxn>
                <a:cxn ang="0">
                  <a:pos x="116" y="87"/>
                </a:cxn>
                <a:cxn ang="0">
                  <a:pos x="106" y="106"/>
                </a:cxn>
                <a:cxn ang="0">
                  <a:pos x="96" y="125"/>
                </a:cxn>
                <a:cxn ang="0">
                  <a:pos x="77" y="125"/>
                </a:cxn>
                <a:cxn ang="0">
                  <a:pos x="58" y="135"/>
                </a:cxn>
                <a:cxn ang="0">
                  <a:pos x="77" y="121"/>
                </a:cxn>
              </a:cxnLst>
              <a:rect l="0" t="0" r="r" b="b"/>
              <a:pathLst>
                <a:path w="117" h="136">
                  <a:moveTo>
                    <a:pt x="77" y="121"/>
                  </a:moveTo>
                  <a:lnTo>
                    <a:pt x="58" y="125"/>
                  </a:lnTo>
                  <a:lnTo>
                    <a:pt x="38" y="116"/>
                  </a:lnTo>
                  <a:lnTo>
                    <a:pt x="29" y="96"/>
                  </a:lnTo>
                  <a:lnTo>
                    <a:pt x="9" y="87"/>
                  </a:lnTo>
                  <a:lnTo>
                    <a:pt x="0" y="58"/>
                  </a:lnTo>
                  <a:lnTo>
                    <a:pt x="0" y="38"/>
                  </a:lnTo>
                  <a:lnTo>
                    <a:pt x="9" y="19"/>
                  </a:lnTo>
                  <a:lnTo>
                    <a:pt x="19" y="0"/>
                  </a:lnTo>
                  <a:lnTo>
                    <a:pt x="38" y="0"/>
                  </a:lnTo>
                  <a:lnTo>
                    <a:pt x="58" y="0"/>
                  </a:lnTo>
                  <a:lnTo>
                    <a:pt x="77" y="0"/>
                  </a:lnTo>
                  <a:lnTo>
                    <a:pt x="96" y="0"/>
                  </a:lnTo>
                  <a:lnTo>
                    <a:pt x="106" y="19"/>
                  </a:lnTo>
                  <a:lnTo>
                    <a:pt x="106" y="38"/>
                  </a:lnTo>
                  <a:lnTo>
                    <a:pt x="116" y="67"/>
                  </a:lnTo>
                  <a:lnTo>
                    <a:pt x="116" y="87"/>
                  </a:lnTo>
                  <a:lnTo>
                    <a:pt x="106" y="106"/>
                  </a:lnTo>
                  <a:lnTo>
                    <a:pt x="96" y="125"/>
                  </a:lnTo>
                  <a:lnTo>
                    <a:pt x="77" y="125"/>
                  </a:lnTo>
                  <a:lnTo>
                    <a:pt x="58" y="135"/>
                  </a:lnTo>
                  <a:lnTo>
                    <a:pt x="77" y="121"/>
                  </a:lnTo>
                </a:path>
              </a:pathLst>
            </a:custGeom>
            <a:gradFill rotWithShape="0">
              <a:gsLst>
                <a:gs pos="0">
                  <a:srgbClr val="EAEC5E">
                    <a:gamma/>
                    <a:shade val="0"/>
                    <a:invGamma/>
                  </a:srgbClr>
                </a:gs>
                <a:gs pos="100000">
                  <a:srgbClr val="EAEC5E"/>
                </a:gs>
              </a:gsLst>
              <a:path path="rect">
                <a:fillToRect l="50000" t="50000" r="50000" b="50000"/>
              </a:path>
            </a:gra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70" name="Freeform 68"/>
            <p:cNvSpPr>
              <a:spLocks/>
            </p:cNvSpPr>
            <p:nvPr/>
          </p:nvSpPr>
          <p:spPr bwMode="auto">
            <a:xfrm>
              <a:off x="2211" y="765"/>
              <a:ext cx="245" cy="188"/>
            </a:xfrm>
            <a:custGeom>
              <a:avLst/>
              <a:gdLst/>
              <a:ahLst/>
              <a:cxnLst>
                <a:cxn ang="0">
                  <a:pos x="10" y="179"/>
                </a:cxn>
                <a:cxn ang="0">
                  <a:pos x="10" y="154"/>
                </a:cxn>
                <a:cxn ang="0">
                  <a:pos x="10" y="135"/>
                </a:cxn>
                <a:cxn ang="0">
                  <a:pos x="10" y="116"/>
                </a:cxn>
                <a:cxn ang="0">
                  <a:pos x="10" y="96"/>
                </a:cxn>
                <a:cxn ang="0">
                  <a:pos x="20" y="77"/>
                </a:cxn>
                <a:cxn ang="0">
                  <a:pos x="39" y="58"/>
                </a:cxn>
                <a:cxn ang="0">
                  <a:pos x="58" y="38"/>
                </a:cxn>
                <a:cxn ang="0">
                  <a:pos x="87" y="19"/>
                </a:cxn>
                <a:cxn ang="0">
                  <a:pos x="107" y="9"/>
                </a:cxn>
                <a:cxn ang="0">
                  <a:pos x="126" y="0"/>
                </a:cxn>
                <a:cxn ang="0">
                  <a:pos x="145" y="9"/>
                </a:cxn>
                <a:cxn ang="0">
                  <a:pos x="165" y="19"/>
                </a:cxn>
                <a:cxn ang="0">
                  <a:pos x="184" y="38"/>
                </a:cxn>
                <a:cxn ang="0">
                  <a:pos x="194" y="58"/>
                </a:cxn>
                <a:cxn ang="0">
                  <a:pos x="203" y="87"/>
                </a:cxn>
                <a:cxn ang="0">
                  <a:pos x="203" y="106"/>
                </a:cxn>
                <a:cxn ang="0">
                  <a:pos x="213" y="125"/>
                </a:cxn>
                <a:cxn ang="0">
                  <a:pos x="213" y="145"/>
                </a:cxn>
                <a:cxn ang="0">
                  <a:pos x="184" y="174"/>
                </a:cxn>
                <a:cxn ang="0">
                  <a:pos x="165" y="193"/>
                </a:cxn>
                <a:cxn ang="0">
                  <a:pos x="145" y="212"/>
                </a:cxn>
                <a:cxn ang="0">
                  <a:pos x="116" y="222"/>
                </a:cxn>
                <a:cxn ang="0">
                  <a:pos x="97" y="222"/>
                </a:cxn>
                <a:cxn ang="0">
                  <a:pos x="68" y="222"/>
                </a:cxn>
                <a:cxn ang="0">
                  <a:pos x="49" y="212"/>
                </a:cxn>
                <a:cxn ang="0">
                  <a:pos x="39" y="193"/>
                </a:cxn>
                <a:cxn ang="0">
                  <a:pos x="20" y="183"/>
                </a:cxn>
                <a:cxn ang="0">
                  <a:pos x="0" y="174"/>
                </a:cxn>
                <a:cxn ang="0">
                  <a:pos x="10" y="179"/>
                </a:cxn>
              </a:cxnLst>
              <a:rect l="0" t="0" r="r" b="b"/>
              <a:pathLst>
                <a:path w="214" h="223">
                  <a:moveTo>
                    <a:pt x="10" y="179"/>
                  </a:moveTo>
                  <a:lnTo>
                    <a:pt x="10" y="154"/>
                  </a:lnTo>
                  <a:lnTo>
                    <a:pt x="10" y="135"/>
                  </a:lnTo>
                  <a:lnTo>
                    <a:pt x="10" y="116"/>
                  </a:lnTo>
                  <a:lnTo>
                    <a:pt x="10" y="96"/>
                  </a:lnTo>
                  <a:lnTo>
                    <a:pt x="20" y="77"/>
                  </a:lnTo>
                  <a:lnTo>
                    <a:pt x="39" y="58"/>
                  </a:lnTo>
                  <a:lnTo>
                    <a:pt x="58" y="38"/>
                  </a:lnTo>
                  <a:lnTo>
                    <a:pt x="87" y="19"/>
                  </a:lnTo>
                  <a:lnTo>
                    <a:pt x="107" y="9"/>
                  </a:lnTo>
                  <a:lnTo>
                    <a:pt x="126" y="0"/>
                  </a:lnTo>
                  <a:lnTo>
                    <a:pt x="145" y="9"/>
                  </a:lnTo>
                  <a:lnTo>
                    <a:pt x="165" y="19"/>
                  </a:lnTo>
                  <a:lnTo>
                    <a:pt x="184" y="38"/>
                  </a:lnTo>
                  <a:lnTo>
                    <a:pt x="194" y="58"/>
                  </a:lnTo>
                  <a:lnTo>
                    <a:pt x="203" y="87"/>
                  </a:lnTo>
                  <a:lnTo>
                    <a:pt x="203" y="106"/>
                  </a:lnTo>
                  <a:lnTo>
                    <a:pt x="213" y="125"/>
                  </a:lnTo>
                  <a:lnTo>
                    <a:pt x="213" y="145"/>
                  </a:lnTo>
                  <a:lnTo>
                    <a:pt x="184" y="174"/>
                  </a:lnTo>
                  <a:lnTo>
                    <a:pt x="165" y="193"/>
                  </a:lnTo>
                  <a:lnTo>
                    <a:pt x="145" y="212"/>
                  </a:lnTo>
                  <a:lnTo>
                    <a:pt x="116" y="222"/>
                  </a:lnTo>
                  <a:lnTo>
                    <a:pt x="97" y="222"/>
                  </a:lnTo>
                  <a:lnTo>
                    <a:pt x="68" y="222"/>
                  </a:lnTo>
                  <a:lnTo>
                    <a:pt x="49" y="212"/>
                  </a:lnTo>
                  <a:lnTo>
                    <a:pt x="39" y="193"/>
                  </a:lnTo>
                  <a:lnTo>
                    <a:pt x="20" y="183"/>
                  </a:lnTo>
                  <a:lnTo>
                    <a:pt x="0" y="174"/>
                  </a:lnTo>
                  <a:lnTo>
                    <a:pt x="10" y="179"/>
                  </a:lnTo>
                </a:path>
              </a:pathLst>
            </a:custGeom>
            <a:gradFill rotWithShape="0">
              <a:gsLst>
                <a:gs pos="0">
                  <a:srgbClr val="EAEC5E">
                    <a:gamma/>
                    <a:shade val="0"/>
                    <a:invGamma/>
                  </a:srgbClr>
                </a:gs>
                <a:gs pos="100000">
                  <a:srgbClr val="EAEC5E"/>
                </a:gs>
              </a:gsLst>
              <a:path path="rect">
                <a:fillToRect l="50000" t="50000" r="50000" b="50000"/>
              </a:path>
            </a:gra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71" name="Freeform 69"/>
            <p:cNvSpPr>
              <a:spLocks/>
            </p:cNvSpPr>
            <p:nvPr/>
          </p:nvSpPr>
          <p:spPr bwMode="auto">
            <a:xfrm>
              <a:off x="2152" y="631"/>
              <a:ext cx="121" cy="123"/>
            </a:xfrm>
            <a:custGeom>
              <a:avLst/>
              <a:gdLst/>
              <a:ahLst/>
              <a:cxnLst>
                <a:cxn ang="0">
                  <a:pos x="19" y="121"/>
                </a:cxn>
                <a:cxn ang="0">
                  <a:pos x="19" y="96"/>
                </a:cxn>
                <a:cxn ang="0">
                  <a:pos x="19" y="77"/>
                </a:cxn>
                <a:cxn ang="0">
                  <a:pos x="19" y="58"/>
                </a:cxn>
                <a:cxn ang="0">
                  <a:pos x="29" y="38"/>
                </a:cxn>
                <a:cxn ang="0">
                  <a:pos x="48" y="29"/>
                </a:cxn>
                <a:cxn ang="0">
                  <a:pos x="58" y="9"/>
                </a:cxn>
                <a:cxn ang="0">
                  <a:pos x="77" y="0"/>
                </a:cxn>
                <a:cxn ang="0">
                  <a:pos x="96" y="9"/>
                </a:cxn>
                <a:cxn ang="0">
                  <a:pos x="106" y="29"/>
                </a:cxn>
                <a:cxn ang="0">
                  <a:pos x="106" y="48"/>
                </a:cxn>
                <a:cxn ang="0">
                  <a:pos x="106" y="67"/>
                </a:cxn>
                <a:cxn ang="0">
                  <a:pos x="106" y="87"/>
                </a:cxn>
                <a:cxn ang="0">
                  <a:pos x="96" y="106"/>
                </a:cxn>
                <a:cxn ang="0">
                  <a:pos x="87" y="125"/>
                </a:cxn>
                <a:cxn ang="0">
                  <a:pos x="67" y="135"/>
                </a:cxn>
                <a:cxn ang="0">
                  <a:pos x="48" y="145"/>
                </a:cxn>
                <a:cxn ang="0">
                  <a:pos x="38" y="125"/>
                </a:cxn>
                <a:cxn ang="0">
                  <a:pos x="19" y="125"/>
                </a:cxn>
                <a:cxn ang="0">
                  <a:pos x="0" y="106"/>
                </a:cxn>
                <a:cxn ang="0">
                  <a:pos x="19" y="77"/>
                </a:cxn>
                <a:cxn ang="0">
                  <a:pos x="19" y="121"/>
                </a:cxn>
              </a:cxnLst>
              <a:rect l="0" t="0" r="r" b="b"/>
              <a:pathLst>
                <a:path w="107" h="146">
                  <a:moveTo>
                    <a:pt x="19" y="121"/>
                  </a:moveTo>
                  <a:lnTo>
                    <a:pt x="19" y="96"/>
                  </a:lnTo>
                  <a:lnTo>
                    <a:pt x="19" y="77"/>
                  </a:lnTo>
                  <a:lnTo>
                    <a:pt x="19" y="58"/>
                  </a:lnTo>
                  <a:lnTo>
                    <a:pt x="29" y="38"/>
                  </a:lnTo>
                  <a:lnTo>
                    <a:pt x="48" y="29"/>
                  </a:lnTo>
                  <a:lnTo>
                    <a:pt x="58" y="9"/>
                  </a:lnTo>
                  <a:lnTo>
                    <a:pt x="77" y="0"/>
                  </a:lnTo>
                  <a:lnTo>
                    <a:pt x="96" y="9"/>
                  </a:lnTo>
                  <a:lnTo>
                    <a:pt x="106" y="29"/>
                  </a:lnTo>
                  <a:lnTo>
                    <a:pt x="106" y="48"/>
                  </a:lnTo>
                  <a:lnTo>
                    <a:pt x="106" y="67"/>
                  </a:lnTo>
                  <a:lnTo>
                    <a:pt x="106" y="87"/>
                  </a:lnTo>
                  <a:lnTo>
                    <a:pt x="96" y="106"/>
                  </a:lnTo>
                  <a:lnTo>
                    <a:pt x="87" y="125"/>
                  </a:lnTo>
                  <a:lnTo>
                    <a:pt x="67" y="135"/>
                  </a:lnTo>
                  <a:lnTo>
                    <a:pt x="48" y="145"/>
                  </a:lnTo>
                  <a:lnTo>
                    <a:pt x="38" y="125"/>
                  </a:lnTo>
                  <a:lnTo>
                    <a:pt x="19" y="125"/>
                  </a:lnTo>
                  <a:lnTo>
                    <a:pt x="0" y="106"/>
                  </a:lnTo>
                  <a:lnTo>
                    <a:pt x="19" y="77"/>
                  </a:lnTo>
                  <a:lnTo>
                    <a:pt x="19" y="121"/>
                  </a:lnTo>
                </a:path>
              </a:pathLst>
            </a:custGeom>
            <a:gradFill rotWithShape="0">
              <a:gsLst>
                <a:gs pos="0">
                  <a:srgbClr val="EAEC5E">
                    <a:gamma/>
                    <a:shade val="0"/>
                    <a:invGamma/>
                  </a:srgbClr>
                </a:gs>
                <a:gs pos="100000">
                  <a:srgbClr val="EAEC5E"/>
                </a:gs>
              </a:gsLst>
              <a:path path="rect">
                <a:fillToRect l="50000" t="50000" r="50000" b="50000"/>
              </a:path>
            </a:gra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72" name="Freeform 70"/>
            <p:cNvSpPr>
              <a:spLocks/>
            </p:cNvSpPr>
            <p:nvPr/>
          </p:nvSpPr>
          <p:spPr bwMode="auto">
            <a:xfrm>
              <a:off x="2572" y="1069"/>
              <a:ext cx="1216" cy="588"/>
            </a:xfrm>
            <a:custGeom>
              <a:avLst/>
              <a:gdLst/>
              <a:ahLst/>
              <a:cxnLst>
                <a:cxn ang="0">
                  <a:pos x="91" y="40"/>
                </a:cxn>
                <a:cxn ang="0">
                  <a:pos x="120" y="54"/>
                </a:cxn>
                <a:cxn ang="0">
                  <a:pos x="145" y="76"/>
                </a:cxn>
                <a:cxn ang="0">
                  <a:pos x="152" y="105"/>
                </a:cxn>
                <a:cxn ang="0">
                  <a:pos x="152" y="134"/>
                </a:cxn>
                <a:cxn ang="0">
                  <a:pos x="145" y="163"/>
                </a:cxn>
                <a:cxn ang="0">
                  <a:pos x="131" y="203"/>
                </a:cxn>
                <a:cxn ang="0">
                  <a:pos x="116" y="243"/>
                </a:cxn>
                <a:cxn ang="0">
                  <a:pos x="91" y="283"/>
                </a:cxn>
                <a:cxn ang="0">
                  <a:pos x="62" y="330"/>
                </a:cxn>
                <a:cxn ang="0">
                  <a:pos x="40" y="370"/>
                </a:cxn>
                <a:cxn ang="0">
                  <a:pos x="15" y="406"/>
                </a:cxn>
                <a:cxn ang="0">
                  <a:pos x="4" y="435"/>
                </a:cxn>
                <a:cxn ang="0">
                  <a:pos x="0" y="468"/>
                </a:cxn>
                <a:cxn ang="0">
                  <a:pos x="11" y="519"/>
                </a:cxn>
                <a:cxn ang="0">
                  <a:pos x="29" y="555"/>
                </a:cxn>
                <a:cxn ang="0">
                  <a:pos x="54" y="580"/>
                </a:cxn>
                <a:cxn ang="0">
                  <a:pos x="80" y="606"/>
                </a:cxn>
                <a:cxn ang="0">
                  <a:pos x="123" y="631"/>
                </a:cxn>
                <a:cxn ang="0">
                  <a:pos x="156" y="645"/>
                </a:cxn>
                <a:cxn ang="0">
                  <a:pos x="189" y="660"/>
                </a:cxn>
                <a:cxn ang="0">
                  <a:pos x="225" y="667"/>
                </a:cxn>
                <a:cxn ang="0">
                  <a:pos x="261" y="678"/>
                </a:cxn>
                <a:cxn ang="0">
                  <a:pos x="294" y="678"/>
                </a:cxn>
                <a:cxn ang="0">
                  <a:pos x="337" y="678"/>
                </a:cxn>
                <a:cxn ang="0">
                  <a:pos x="384" y="671"/>
                </a:cxn>
                <a:cxn ang="0">
                  <a:pos x="421" y="667"/>
                </a:cxn>
                <a:cxn ang="0">
                  <a:pos x="464" y="664"/>
                </a:cxn>
                <a:cxn ang="0">
                  <a:pos x="504" y="656"/>
                </a:cxn>
                <a:cxn ang="0">
                  <a:pos x="540" y="656"/>
                </a:cxn>
                <a:cxn ang="0">
                  <a:pos x="577" y="656"/>
                </a:cxn>
                <a:cxn ang="0">
                  <a:pos x="627" y="664"/>
                </a:cxn>
                <a:cxn ang="0">
                  <a:pos x="667" y="667"/>
                </a:cxn>
                <a:cxn ang="0">
                  <a:pos x="711" y="678"/>
                </a:cxn>
                <a:cxn ang="0">
                  <a:pos x="747" y="689"/>
                </a:cxn>
                <a:cxn ang="0">
                  <a:pos x="783" y="678"/>
                </a:cxn>
                <a:cxn ang="0">
                  <a:pos x="823" y="667"/>
                </a:cxn>
                <a:cxn ang="0">
                  <a:pos x="877" y="660"/>
                </a:cxn>
                <a:cxn ang="0">
                  <a:pos x="925" y="645"/>
                </a:cxn>
                <a:cxn ang="0">
                  <a:pos x="975" y="624"/>
                </a:cxn>
                <a:cxn ang="0">
                  <a:pos x="1015" y="587"/>
                </a:cxn>
                <a:cxn ang="0">
                  <a:pos x="1044" y="544"/>
                </a:cxn>
                <a:cxn ang="0">
                  <a:pos x="1062" y="497"/>
                </a:cxn>
                <a:cxn ang="0">
                  <a:pos x="1066" y="457"/>
                </a:cxn>
                <a:cxn ang="0">
                  <a:pos x="1062" y="413"/>
                </a:cxn>
                <a:cxn ang="0">
                  <a:pos x="1044" y="370"/>
                </a:cxn>
                <a:cxn ang="0">
                  <a:pos x="1019" y="330"/>
                </a:cxn>
                <a:cxn ang="0">
                  <a:pos x="986" y="290"/>
                </a:cxn>
                <a:cxn ang="0">
                  <a:pos x="950" y="254"/>
                </a:cxn>
                <a:cxn ang="0">
                  <a:pos x="917" y="228"/>
                </a:cxn>
                <a:cxn ang="0">
                  <a:pos x="903" y="207"/>
                </a:cxn>
                <a:cxn ang="0">
                  <a:pos x="892" y="174"/>
                </a:cxn>
                <a:cxn ang="0">
                  <a:pos x="892" y="145"/>
                </a:cxn>
                <a:cxn ang="0">
                  <a:pos x="899" y="105"/>
                </a:cxn>
                <a:cxn ang="0">
                  <a:pos x="899" y="76"/>
                </a:cxn>
                <a:cxn ang="0">
                  <a:pos x="917" y="51"/>
                </a:cxn>
                <a:cxn ang="0">
                  <a:pos x="950" y="29"/>
                </a:cxn>
                <a:cxn ang="0">
                  <a:pos x="983" y="18"/>
                </a:cxn>
                <a:cxn ang="0">
                  <a:pos x="1015" y="11"/>
                </a:cxn>
                <a:cxn ang="0">
                  <a:pos x="1048" y="0"/>
                </a:cxn>
              </a:cxnLst>
              <a:rect l="0" t="0" r="r" b="b"/>
              <a:pathLst>
                <a:path w="1067" h="690">
                  <a:moveTo>
                    <a:pt x="51" y="25"/>
                  </a:moveTo>
                  <a:lnTo>
                    <a:pt x="73" y="33"/>
                  </a:lnTo>
                  <a:lnTo>
                    <a:pt x="83" y="36"/>
                  </a:lnTo>
                  <a:lnTo>
                    <a:pt x="91" y="40"/>
                  </a:lnTo>
                  <a:lnTo>
                    <a:pt x="98" y="40"/>
                  </a:lnTo>
                  <a:lnTo>
                    <a:pt x="105" y="44"/>
                  </a:lnTo>
                  <a:lnTo>
                    <a:pt x="112" y="47"/>
                  </a:lnTo>
                  <a:lnTo>
                    <a:pt x="120" y="54"/>
                  </a:lnTo>
                  <a:lnTo>
                    <a:pt x="127" y="58"/>
                  </a:lnTo>
                  <a:lnTo>
                    <a:pt x="134" y="65"/>
                  </a:lnTo>
                  <a:lnTo>
                    <a:pt x="138" y="73"/>
                  </a:lnTo>
                  <a:lnTo>
                    <a:pt x="145" y="76"/>
                  </a:lnTo>
                  <a:lnTo>
                    <a:pt x="145" y="83"/>
                  </a:lnTo>
                  <a:lnTo>
                    <a:pt x="149" y="91"/>
                  </a:lnTo>
                  <a:lnTo>
                    <a:pt x="152" y="98"/>
                  </a:lnTo>
                  <a:lnTo>
                    <a:pt x="152" y="105"/>
                  </a:lnTo>
                  <a:lnTo>
                    <a:pt x="152" y="112"/>
                  </a:lnTo>
                  <a:lnTo>
                    <a:pt x="152" y="120"/>
                  </a:lnTo>
                  <a:lnTo>
                    <a:pt x="152" y="127"/>
                  </a:lnTo>
                  <a:lnTo>
                    <a:pt x="152" y="134"/>
                  </a:lnTo>
                  <a:lnTo>
                    <a:pt x="152" y="141"/>
                  </a:lnTo>
                  <a:lnTo>
                    <a:pt x="149" y="149"/>
                  </a:lnTo>
                  <a:lnTo>
                    <a:pt x="145" y="156"/>
                  </a:lnTo>
                  <a:lnTo>
                    <a:pt x="145" y="163"/>
                  </a:lnTo>
                  <a:lnTo>
                    <a:pt x="141" y="170"/>
                  </a:lnTo>
                  <a:lnTo>
                    <a:pt x="138" y="181"/>
                  </a:lnTo>
                  <a:lnTo>
                    <a:pt x="131" y="196"/>
                  </a:lnTo>
                  <a:lnTo>
                    <a:pt x="131" y="203"/>
                  </a:lnTo>
                  <a:lnTo>
                    <a:pt x="127" y="214"/>
                  </a:lnTo>
                  <a:lnTo>
                    <a:pt x="127" y="221"/>
                  </a:lnTo>
                  <a:lnTo>
                    <a:pt x="123" y="228"/>
                  </a:lnTo>
                  <a:lnTo>
                    <a:pt x="116" y="243"/>
                  </a:lnTo>
                  <a:lnTo>
                    <a:pt x="109" y="254"/>
                  </a:lnTo>
                  <a:lnTo>
                    <a:pt x="105" y="261"/>
                  </a:lnTo>
                  <a:lnTo>
                    <a:pt x="98" y="272"/>
                  </a:lnTo>
                  <a:lnTo>
                    <a:pt x="91" y="283"/>
                  </a:lnTo>
                  <a:lnTo>
                    <a:pt x="87" y="294"/>
                  </a:lnTo>
                  <a:lnTo>
                    <a:pt x="76" y="308"/>
                  </a:lnTo>
                  <a:lnTo>
                    <a:pt x="69" y="319"/>
                  </a:lnTo>
                  <a:lnTo>
                    <a:pt x="62" y="330"/>
                  </a:lnTo>
                  <a:lnTo>
                    <a:pt x="54" y="337"/>
                  </a:lnTo>
                  <a:lnTo>
                    <a:pt x="51" y="348"/>
                  </a:lnTo>
                  <a:lnTo>
                    <a:pt x="44" y="355"/>
                  </a:lnTo>
                  <a:lnTo>
                    <a:pt x="40" y="370"/>
                  </a:lnTo>
                  <a:lnTo>
                    <a:pt x="33" y="381"/>
                  </a:lnTo>
                  <a:lnTo>
                    <a:pt x="25" y="392"/>
                  </a:lnTo>
                  <a:lnTo>
                    <a:pt x="22" y="399"/>
                  </a:lnTo>
                  <a:lnTo>
                    <a:pt x="15" y="406"/>
                  </a:lnTo>
                  <a:lnTo>
                    <a:pt x="11" y="413"/>
                  </a:lnTo>
                  <a:lnTo>
                    <a:pt x="11" y="421"/>
                  </a:lnTo>
                  <a:lnTo>
                    <a:pt x="7" y="428"/>
                  </a:lnTo>
                  <a:lnTo>
                    <a:pt x="4" y="435"/>
                  </a:lnTo>
                  <a:lnTo>
                    <a:pt x="4" y="442"/>
                  </a:lnTo>
                  <a:lnTo>
                    <a:pt x="0" y="450"/>
                  </a:lnTo>
                  <a:lnTo>
                    <a:pt x="0" y="461"/>
                  </a:lnTo>
                  <a:lnTo>
                    <a:pt x="0" y="468"/>
                  </a:lnTo>
                  <a:lnTo>
                    <a:pt x="0" y="475"/>
                  </a:lnTo>
                  <a:lnTo>
                    <a:pt x="0" y="482"/>
                  </a:lnTo>
                  <a:lnTo>
                    <a:pt x="4" y="493"/>
                  </a:lnTo>
                  <a:lnTo>
                    <a:pt x="11" y="519"/>
                  </a:lnTo>
                  <a:lnTo>
                    <a:pt x="18" y="533"/>
                  </a:lnTo>
                  <a:lnTo>
                    <a:pt x="22" y="544"/>
                  </a:lnTo>
                  <a:lnTo>
                    <a:pt x="29" y="548"/>
                  </a:lnTo>
                  <a:lnTo>
                    <a:pt x="29" y="555"/>
                  </a:lnTo>
                  <a:lnTo>
                    <a:pt x="40" y="562"/>
                  </a:lnTo>
                  <a:lnTo>
                    <a:pt x="44" y="569"/>
                  </a:lnTo>
                  <a:lnTo>
                    <a:pt x="51" y="573"/>
                  </a:lnTo>
                  <a:lnTo>
                    <a:pt x="54" y="580"/>
                  </a:lnTo>
                  <a:lnTo>
                    <a:pt x="62" y="587"/>
                  </a:lnTo>
                  <a:lnTo>
                    <a:pt x="69" y="591"/>
                  </a:lnTo>
                  <a:lnTo>
                    <a:pt x="76" y="598"/>
                  </a:lnTo>
                  <a:lnTo>
                    <a:pt x="80" y="606"/>
                  </a:lnTo>
                  <a:lnTo>
                    <a:pt x="94" y="609"/>
                  </a:lnTo>
                  <a:lnTo>
                    <a:pt x="109" y="620"/>
                  </a:lnTo>
                  <a:lnTo>
                    <a:pt x="116" y="627"/>
                  </a:lnTo>
                  <a:lnTo>
                    <a:pt x="123" y="631"/>
                  </a:lnTo>
                  <a:lnTo>
                    <a:pt x="134" y="638"/>
                  </a:lnTo>
                  <a:lnTo>
                    <a:pt x="141" y="642"/>
                  </a:lnTo>
                  <a:lnTo>
                    <a:pt x="149" y="645"/>
                  </a:lnTo>
                  <a:lnTo>
                    <a:pt x="156" y="645"/>
                  </a:lnTo>
                  <a:lnTo>
                    <a:pt x="163" y="653"/>
                  </a:lnTo>
                  <a:lnTo>
                    <a:pt x="170" y="653"/>
                  </a:lnTo>
                  <a:lnTo>
                    <a:pt x="181" y="656"/>
                  </a:lnTo>
                  <a:lnTo>
                    <a:pt x="189" y="660"/>
                  </a:lnTo>
                  <a:lnTo>
                    <a:pt x="199" y="660"/>
                  </a:lnTo>
                  <a:lnTo>
                    <a:pt x="207" y="664"/>
                  </a:lnTo>
                  <a:lnTo>
                    <a:pt x="218" y="667"/>
                  </a:lnTo>
                  <a:lnTo>
                    <a:pt x="225" y="667"/>
                  </a:lnTo>
                  <a:lnTo>
                    <a:pt x="232" y="667"/>
                  </a:lnTo>
                  <a:lnTo>
                    <a:pt x="243" y="671"/>
                  </a:lnTo>
                  <a:lnTo>
                    <a:pt x="250" y="674"/>
                  </a:lnTo>
                  <a:lnTo>
                    <a:pt x="261" y="678"/>
                  </a:lnTo>
                  <a:lnTo>
                    <a:pt x="268" y="678"/>
                  </a:lnTo>
                  <a:lnTo>
                    <a:pt x="276" y="678"/>
                  </a:lnTo>
                  <a:lnTo>
                    <a:pt x="283" y="678"/>
                  </a:lnTo>
                  <a:lnTo>
                    <a:pt x="294" y="678"/>
                  </a:lnTo>
                  <a:lnTo>
                    <a:pt x="305" y="678"/>
                  </a:lnTo>
                  <a:lnTo>
                    <a:pt x="319" y="678"/>
                  </a:lnTo>
                  <a:lnTo>
                    <a:pt x="330" y="678"/>
                  </a:lnTo>
                  <a:lnTo>
                    <a:pt x="337" y="678"/>
                  </a:lnTo>
                  <a:lnTo>
                    <a:pt x="344" y="678"/>
                  </a:lnTo>
                  <a:lnTo>
                    <a:pt x="359" y="674"/>
                  </a:lnTo>
                  <a:lnTo>
                    <a:pt x="370" y="674"/>
                  </a:lnTo>
                  <a:lnTo>
                    <a:pt x="384" y="671"/>
                  </a:lnTo>
                  <a:lnTo>
                    <a:pt x="392" y="667"/>
                  </a:lnTo>
                  <a:lnTo>
                    <a:pt x="399" y="667"/>
                  </a:lnTo>
                  <a:lnTo>
                    <a:pt x="410" y="667"/>
                  </a:lnTo>
                  <a:lnTo>
                    <a:pt x="421" y="667"/>
                  </a:lnTo>
                  <a:lnTo>
                    <a:pt x="431" y="667"/>
                  </a:lnTo>
                  <a:lnTo>
                    <a:pt x="442" y="664"/>
                  </a:lnTo>
                  <a:lnTo>
                    <a:pt x="453" y="664"/>
                  </a:lnTo>
                  <a:lnTo>
                    <a:pt x="464" y="664"/>
                  </a:lnTo>
                  <a:lnTo>
                    <a:pt x="475" y="660"/>
                  </a:lnTo>
                  <a:lnTo>
                    <a:pt x="486" y="660"/>
                  </a:lnTo>
                  <a:lnTo>
                    <a:pt x="497" y="656"/>
                  </a:lnTo>
                  <a:lnTo>
                    <a:pt x="504" y="656"/>
                  </a:lnTo>
                  <a:lnTo>
                    <a:pt x="511" y="656"/>
                  </a:lnTo>
                  <a:lnTo>
                    <a:pt x="522" y="656"/>
                  </a:lnTo>
                  <a:lnTo>
                    <a:pt x="533" y="656"/>
                  </a:lnTo>
                  <a:lnTo>
                    <a:pt x="540" y="656"/>
                  </a:lnTo>
                  <a:lnTo>
                    <a:pt x="551" y="656"/>
                  </a:lnTo>
                  <a:lnTo>
                    <a:pt x="558" y="656"/>
                  </a:lnTo>
                  <a:lnTo>
                    <a:pt x="569" y="656"/>
                  </a:lnTo>
                  <a:lnTo>
                    <a:pt x="577" y="656"/>
                  </a:lnTo>
                  <a:lnTo>
                    <a:pt x="587" y="656"/>
                  </a:lnTo>
                  <a:lnTo>
                    <a:pt x="598" y="660"/>
                  </a:lnTo>
                  <a:lnTo>
                    <a:pt x="606" y="660"/>
                  </a:lnTo>
                  <a:lnTo>
                    <a:pt x="627" y="664"/>
                  </a:lnTo>
                  <a:lnTo>
                    <a:pt x="638" y="664"/>
                  </a:lnTo>
                  <a:lnTo>
                    <a:pt x="645" y="664"/>
                  </a:lnTo>
                  <a:lnTo>
                    <a:pt x="660" y="667"/>
                  </a:lnTo>
                  <a:lnTo>
                    <a:pt x="667" y="667"/>
                  </a:lnTo>
                  <a:lnTo>
                    <a:pt x="682" y="667"/>
                  </a:lnTo>
                  <a:lnTo>
                    <a:pt x="689" y="671"/>
                  </a:lnTo>
                  <a:lnTo>
                    <a:pt x="700" y="674"/>
                  </a:lnTo>
                  <a:lnTo>
                    <a:pt x="711" y="678"/>
                  </a:lnTo>
                  <a:lnTo>
                    <a:pt x="718" y="678"/>
                  </a:lnTo>
                  <a:lnTo>
                    <a:pt x="729" y="682"/>
                  </a:lnTo>
                  <a:lnTo>
                    <a:pt x="740" y="685"/>
                  </a:lnTo>
                  <a:lnTo>
                    <a:pt x="747" y="689"/>
                  </a:lnTo>
                  <a:lnTo>
                    <a:pt x="758" y="685"/>
                  </a:lnTo>
                  <a:lnTo>
                    <a:pt x="765" y="682"/>
                  </a:lnTo>
                  <a:lnTo>
                    <a:pt x="772" y="682"/>
                  </a:lnTo>
                  <a:lnTo>
                    <a:pt x="783" y="678"/>
                  </a:lnTo>
                  <a:lnTo>
                    <a:pt x="790" y="678"/>
                  </a:lnTo>
                  <a:lnTo>
                    <a:pt x="809" y="674"/>
                  </a:lnTo>
                  <a:lnTo>
                    <a:pt x="816" y="671"/>
                  </a:lnTo>
                  <a:lnTo>
                    <a:pt x="823" y="667"/>
                  </a:lnTo>
                  <a:lnTo>
                    <a:pt x="834" y="667"/>
                  </a:lnTo>
                  <a:lnTo>
                    <a:pt x="848" y="667"/>
                  </a:lnTo>
                  <a:lnTo>
                    <a:pt x="863" y="664"/>
                  </a:lnTo>
                  <a:lnTo>
                    <a:pt x="877" y="660"/>
                  </a:lnTo>
                  <a:lnTo>
                    <a:pt x="888" y="656"/>
                  </a:lnTo>
                  <a:lnTo>
                    <a:pt x="903" y="649"/>
                  </a:lnTo>
                  <a:lnTo>
                    <a:pt x="914" y="645"/>
                  </a:lnTo>
                  <a:lnTo>
                    <a:pt x="925" y="645"/>
                  </a:lnTo>
                  <a:lnTo>
                    <a:pt x="935" y="638"/>
                  </a:lnTo>
                  <a:lnTo>
                    <a:pt x="950" y="635"/>
                  </a:lnTo>
                  <a:lnTo>
                    <a:pt x="961" y="627"/>
                  </a:lnTo>
                  <a:lnTo>
                    <a:pt x="975" y="624"/>
                  </a:lnTo>
                  <a:lnTo>
                    <a:pt x="983" y="616"/>
                  </a:lnTo>
                  <a:lnTo>
                    <a:pt x="990" y="609"/>
                  </a:lnTo>
                  <a:lnTo>
                    <a:pt x="1001" y="602"/>
                  </a:lnTo>
                  <a:lnTo>
                    <a:pt x="1015" y="587"/>
                  </a:lnTo>
                  <a:lnTo>
                    <a:pt x="1022" y="577"/>
                  </a:lnTo>
                  <a:lnTo>
                    <a:pt x="1030" y="566"/>
                  </a:lnTo>
                  <a:lnTo>
                    <a:pt x="1037" y="558"/>
                  </a:lnTo>
                  <a:lnTo>
                    <a:pt x="1044" y="544"/>
                  </a:lnTo>
                  <a:lnTo>
                    <a:pt x="1048" y="537"/>
                  </a:lnTo>
                  <a:lnTo>
                    <a:pt x="1055" y="519"/>
                  </a:lnTo>
                  <a:lnTo>
                    <a:pt x="1059" y="508"/>
                  </a:lnTo>
                  <a:lnTo>
                    <a:pt x="1062" y="497"/>
                  </a:lnTo>
                  <a:lnTo>
                    <a:pt x="1066" y="486"/>
                  </a:lnTo>
                  <a:lnTo>
                    <a:pt x="1066" y="475"/>
                  </a:lnTo>
                  <a:lnTo>
                    <a:pt x="1066" y="464"/>
                  </a:lnTo>
                  <a:lnTo>
                    <a:pt x="1066" y="457"/>
                  </a:lnTo>
                  <a:lnTo>
                    <a:pt x="1066" y="446"/>
                  </a:lnTo>
                  <a:lnTo>
                    <a:pt x="1066" y="432"/>
                  </a:lnTo>
                  <a:lnTo>
                    <a:pt x="1062" y="424"/>
                  </a:lnTo>
                  <a:lnTo>
                    <a:pt x="1062" y="413"/>
                  </a:lnTo>
                  <a:lnTo>
                    <a:pt x="1059" y="403"/>
                  </a:lnTo>
                  <a:lnTo>
                    <a:pt x="1055" y="392"/>
                  </a:lnTo>
                  <a:lnTo>
                    <a:pt x="1051" y="381"/>
                  </a:lnTo>
                  <a:lnTo>
                    <a:pt x="1044" y="370"/>
                  </a:lnTo>
                  <a:lnTo>
                    <a:pt x="1037" y="355"/>
                  </a:lnTo>
                  <a:lnTo>
                    <a:pt x="1030" y="348"/>
                  </a:lnTo>
                  <a:lnTo>
                    <a:pt x="1022" y="337"/>
                  </a:lnTo>
                  <a:lnTo>
                    <a:pt x="1019" y="330"/>
                  </a:lnTo>
                  <a:lnTo>
                    <a:pt x="1012" y="323"/>
                  </a:lnTo>
                  <a:lnTo>
                    <a:pt x="1001" y="305"/>
                  </a:lnTo>
                  <a:lnTo>
                    <a:pt x="993" y="301"/>
                  </a:lnTo>
                  <a:lnTo>
                    <a:pt x="986" y="290"/>
                  </a:lnTo>
                  <a:lnTo>
                    <a:pt x="972" y="279"/>
                  </a:lnTo>
                  <a:lnTo>
                    <a:pt x="964" y="272"/>
                  </a:lnTo>
                  <a:lnTo>
                    <a:pt x="957" y="265"/>
                  </a:lnTo>
                  <a:lnTo>
                    <a:pt x="950" y="254"/>
                  </a:lnTo>
                  <a:lnTo>
                    <a:pt x="939" y="247"/>
                  </a:lnTo>
                  <a:lnTo>
                    <a:pt x="932" y="239"/>
                  </a:lnTo>
                  <a:lnTo>
                    <a:pt x="928" y="232"/>
                  </a:lnTo>
                  <a:lnTo>
                    <a:pt x="917" y="228"/>
                  </a:lnTo>
                  <a:lnTo>
                    <a:pt x="917" y="221"/>
                  </a:lnTo>
                  <a:lnTo>
                    <a:pt x="910" y="221"/>
                  </a:lnTo>
                  <a:lnTo>
                    <a:pt x="906" y="214"/>
                  </a:lnTo>
                  <a:lnTo>
                    <a:pt x="903" y="207"/>
                  </a:lnTo>
                  <a:lnTo>
                    <a:pt x="899" y="199"/>
                  </a:lnTo>
                  <a:lnTo>
                    <a:pt x="892" y="189"/>
                  </a:lnTo>
                  <a:lnTo>
                    <a:pt x="892" y="181"/>
                  </a:lnTo>
                  <a:lnTo>
                    <a:pt x="892" y="174"/>
                  </a:lnTo>
                  <a:lnTo>
                    <a:pt x="892" y="167"/>
                  </a:lnTo>
                  <a:lnTo>
                    <a:pt x="892" y="160"/>
                  </a:lnTo>
                  <a:lnTo>
                    <a:pt x="892" y="152"/>
                  </a:lnTo>
                  <a:lnTo>
                    <a:pt x="892" y="145"/>
                  </a:lnTo>
                  <a:lnTo>
                    <a:pt x="892" y="134"/>
                  </a:lnTo>
                  <a:lnTo>
                    <a:pt x="892" y="127"/>
                  </a:lnTo>
                  <a:lnTo>
                    <a:pt x="896" y="116"/>
                  </a:lnTo>
                  <a:lnTo>
                    <a:pt x="899" y="105"/>
                  </a:lnTo>
                  <a:lnTo>
                    <a:pt x="899" y="98"/>
                  </a:lnTo>
                  <a:lnTo>
                    <a:pt x="899" y="91"/>
                  </a:lnTo>
                  <a:lnTo>
                    <a:pt x="899" y="83"/>
                  </a:lnTo>
                  <a:lnTo>
                    <a:pt x="899" y="76"/>
                  </a:lnTo>
                  <a:lnTo>
                    <a:pt x="903" y="69"/>
                  </a:lnTo>
                  <a:lnTo>
                    <a:pt x="906" y="62"/>
                  </a:lnTo>
                  <a:lnTo>
                    <a:pt x="914" y="58"/>
                  </a:lnTo>
                  <a:lnTo>
                    <a:pt x="917" y="51"/>
                  </a:lnTo>
                  <a:lnTo>
                    <a:pt x="925" y="44"/>
                  </a:lnTo>
                  <a:lnTo>
                    <a:pt x="932" y="36"/>
                  </a:lnTo>
                  <a:lnTo>
                    <a:pt x="939" y="36"/>
                  </a:lnTo>
                  <a:lnTo>
                    <a:pt x="950" y="29"/>
                  </a:lnTo>
                  <a:lnTo>
                    <a:pt x="964" y="25"/>
                  </a:lnTo>
                  <a:lnTo>
                    <a:pt x="972" y="25"/>
                  </a:lnTo>
                  <a:lnTo>
                    <a:pt x="975" y="18"/>
                  </a:lnTo>
                  <a:lnTo>
                    <a:pt x="983" y="18"/>
                  </a:lnTo>
                  <a:lnTo>
                    <a:pt x="993" y="18"/>
                  </a:lnTo>
                  <a:lnTo>
                    <a:pt x="1001" y="18"/>
                  </a:lnTo>
                  <a:lnTo>
                    <a:pt x="1008" y="11"/>
                  </a:lnTo>
                  <a:lnTo>
                    <a:pt x="1015" y="11"/>
                  </a:lnTo>
                  <a:lnTo>
                    <a:pt x="1022" y="7"/>
                  </a:lnTo>
                  <a:lnTo>
                    <a:pt x="1033" y="7"/>
                  </a:lnTo>
                  <a:lnTo>
                    <a:pt x="1041" y="7"/>
                  </a:lnTo>
                  <a:lnTo>
                    <a:pt x="1048" y="0"/>
                  </a:lnTo>
                </a:path>
              </a:pathLst>
            </a:custGeom>
            <a:solidFill>
              <a:srgbClr val="FFFFFF"/>
            </a:solidFill>
            <a:ln w="12700" cap="rnd" cmpd="sng">
              <a:solidFill>
                <a:schemeClr val="folHlink"/>
              </a:solidFill>
              <a:prstDash val="solid"/>
              <a:round/>
              <a:headEnd type="none" w="med" len="med"/>
              <a:tailEnd type="none" w="med" len="med"/>
            </a:ln>
            <a:effectLst/>
          </p:spPr>
          <p:txBody>
            <a:bodyPr>
              <a:prstTxWarp prst="textNoShape">
                <a:avLst/>
              </a:prstTxWarp>
            </a:bodyPr>
            <a:lstStyle/>
            <a:p>
              <a:endParaRPr lang="ja-JP" altLang="en-US"/>
            </a:p>
          </p:txBody>
        </p:sp>
        <p:sp>
          <p:nvSpPr>
            <p:cNvPr id="73" name="Freeform 71"/>
            <p:cNvSpPr>
              <a:spLocks/>
            </p:cNvSpPr>
            <p:nvPr/>
          </p:nvSpPr>
          <p:spPr bwMode="auto">
            <a:xfrm>
              <a:off x="2553" y="1232"/>
              <a:ext cx="1281" cy="446"/>
            </a:xfrm>
            <a:custGeom>
              <a:avLst/>
              <a:gdLst/>
              <a:ahLst/>
              <a:cxnLst>
                <a:cxn ang="0">
                  <a:pos x="112" y="36"/>
                </a:cxn>
                <a:cxn ang="0">
                  <a:pos x="80" y="91"/>
                </a:cxn>
                <a:cxn ang="0">
                  <a:pos x="40" y="145"/>
                </a:cxn>
                <a:cxn ang="0">
                  <a:pos x="4" y="196"/>
                </a:cxn>
                <a:cxn ang="0">
                  <a:pos x="0" y="261"/>
                </a:cxn>
                <a:cxn ang="0">
                  <a:pos x="4" y="322"/>
                </a:cxn>
                <a:cxn ang="0">
                  <a:pos x="18" y="388"/>
                </a:cxn>
                <a:cxn ang="0">
                  <a:pos x="76" y="424"/>
                </a:cxn>
                <a:cxn ang="0">
                  <a:pos x="138" y="460"/>
                </a:cxn>
                <a:cxn ang="0">
                  <a:pos x="203" y="496"/>
                </a:cxn>
                <a:cxn ang="0">
                  <a:pos x="268" y="507"/>
                </a:cxn>
                <a:cxn ang="0">
                  <a:pos x="337" y="507"/>
                </a:cxn>
                <a:cxn ang="0">
                  <a:pos x="402" y="511"/>
                </a:cxn>
                <a:cxn ang="0">
                  <a:pos x="449" y="504"/>
                </a:cxn>
                <a:cxn ang="0">
                  <a:pos x="518" y="522"/>
                </a:cxn>
                <a:cxn ang="0">
                  <a:pos x="580" y="507"/>
                </a:cxn>
                <a:cxn ang="0">
                  <a:pos x="641" y="507"/>
                </a:cxn>
                <a:cxn ang="0">
                  <a:pos x="706" y="511"/>
                </a:cxn>
                <a:cxn ang="0">
                  <a:pos x="764" y="522"/>
                </a:cxn>
                <a:cxn ang="0">
                  <a:pos x="840" y="522"/>
                </a:cxn>
                <a:cxn ang="0">
                  <a:pos x="906" y="511"/>
                </a:cxn>
                <a:cxn ang="0">
                  <a:pos x="974" y="478"/>
                </a:cxn>
                <a:cxn ang="0">
                  <a:pos x="1040" y="431"/>
                </a:cxn>
                <a:cxn ang="0">
                  <a:pos x="1094" y="380"/>
                </a:cxn>
                <a:cxn ang="0">
                  <a:pos x="1112" y="326"/>
                </a:cxn>
                <a:cxn ang="0">
                  <a:pos x="1123" y="265"/>
                </a:cxn>
                <a:cxn ang="0">
                  <a:pos x="1116" y="207"/>
                </a:cxn>
                <a:cxn ang="0">
                  <a:pos x="1083" y="141"/>
                </a:cxn>
                <a:cxn ang="0">
                  <a:pos x="1025" y="94"/>
                </a:cxn>
                <a:cxn ang="0">
                  <a:pos x="974" y="51"/>
                </a:cxn>
                <a:cxn ang="0">
                  <a:pos x="1058" y="188"/>
                </a:cxn>
                <a:cxn ang="0">
                  <a:pos x="1069" y="246"/>
                </a:cxn>
                <a:cxn ang="0">
                  <a:pos x="1076" y="304"/>
                </a:cxn>
                <a:cxn ang="0">
                  <a:pos x="1058" y="362"/>
                </a:cxn>
                <a:cxn ang="0">
                  <a:pos x="1018" y="409"/>
                </a:cxn>
                <a:cxn ang="0">
                  <a:pos x="956" y="446"/>
                </a:cxn>
                <a:cxn ang="0">
                  <a:pos x="898" y="464"/>
                </a:cxn>
                <a:cxn ang="0">
                  <a:pos x="830" y="475"/>
                </a:cxn>
                <a:cxn ang="0">
                  <a:pos x="772" y="489"/>
                </a:cxn>
                <a:cxn ang="0">
                  <a:pos x="710" y="478"/>
                </a:cxn>
                <a:cxn ang="0">
                  <a:pos x="638" y="471"/>
                </a:cxn>
                <a:cxn ang="0">
                  <a:pos x="580" y="467"/>
                </a:cxn>
                <a:cxn ang="0">
                  <a:pos x="518" y="467"/>
                </a:cxn>
                <a:cxn ang="0">
                  <a:pos x="442" y="471"/>
                </a:cxn>
                <a:cxn ang="0">
                  <a:pos x="384" y="475"/>
                </a:cxn>
                <a:cxn ang="0">
                  <a:pos x="322" y="482"/>
                </a:cxn>
                <a:cxn ang="0">
                  <a:pos x="254" y="486"/>
                </a:cxn>
                <a:cxn ang="0">
                  <a:pos x="192" y="460"/>
                </a:cxn>
                <a:cxn ang="0">
                  <a:pos x="130" y="428"/>
                </a:cxn>
                <a:cxn ang="0">
                  <a:pos x="83" y="388"/>
                </a:cxn>
                <a:cxn ang="0">
                  <a:pos x="40" y="333"/>
                </a:cxn>
                <a:cxn ang="0">
                  <a:pos x="25" y="279"/>
                </a:cxn>
                <a:cxn ang="0">
                  <a:pos x="29" y="217"/>
                </a:cxn>
                <a:cxn ang="0">
                  <a:pos x="76" y="170"/>
                </a:cxn>
                <a:cxn ang="0">
                  <a:pos x="101" y="112"/>
                </a:cxn>
                <a:cxn ang="0">
                  <a:pos x="134" y="62"/>
                </a:cxn>
                <a:cxn ang="0">
                  <a:pos x="149" y="7"/>
                </a:cxn>
              </a:cxnLst>
              <a:rect l="0" t="0" r="r" b="b"/>
              <a:pathLst>
                <a:path w="1124" h="530">
                  <a:moveTo>
                    <a:pt x="156" y="11"/>
                  </a:moveTo>
                  <a:lnTo>
                    <a:pt x="149" y="0"/>
                  </a:lnTo>
                  <a:lnTo>
                    <a:pt x="141" y="4"/>
                  </a:lnTo>
                  <a:lnTo>
                    <a:pt x="134" y="7"/>
                  </a:lnTo>
                  <a:lnTo>
                    <a:pt x="130" y="14"/>
                  </a:lnTo>
                  <a:lnTo>
                    <a:pt x="123" y="22"/>
                  </a:lnTo>
                  <a:lnTo>
                    <a:pt x="116" y="29"/>
                  </a:lnTo>
                  <a:lnTo>
                    <a:pt x="112" y="36"/>
                  </a:lnTo>
                  <a:lnTo>
                    <a:pt x="109" y="43"/>
                  </a:lnTo>
                  <a:lnTo>
                    <a:pt x="101" y="47"/>
                  </a:lnTo>
                  <a:lnTo>
                    <a:pt x="101" y="54"/>
                  </a:lnTo>
                  <a:lnTo>
                    <a:pt x="94" y="62"/>
                  </a:lnTo>
                  <a:lnTo>
                    <a:pt x="91" y="69"/>
                  </a:lnTo>
                  <a:lnTo>
                    <a:pt x="87" y="76"/>
                  </a:lnTo>
                  <a:lnTo>
                    <a:pt x="83" y="83"/>
                  </a:lnTo>
                  <a:lnTo>
                    <a:pt x="80" y="91"/>
                  </a:lnTo>
                  <a:lnTo>
                    <a:pt x="76" y="98"/>
                  </a:lnTo>
                  <a:lnTo>
                    <a:pt x="72" y="105"/>
                  </a:lnTo>
                  <a:lnTo>
                    <a:pt x="69" y="112"/>
                  </a:lnTo>
                  <a:lnTo>
                    <a:pt x="65" y="120"/>
                  </a:lnTo>
                  <a:lnTo>
                    <a:pt x="62" y="127"/>
                  </a:lnTo>
                  <a:lnTo>
                    <a:pt x="51" y="134"/>
                  </a:lnTo>
                  <a:lnTo>
                    <a:pt x="43" y="138"/>
                  </a:lnTo>
                  <a:lnTo>
                    <a:pt x="40" y="145"/>
                  </a:lnTo>
                  <a:lnTo>
                    <a:pt x="29" y="152"/>
                  </a:lnTo>
                  <a:lnTo>
                    <a:pt x="22" y="156"/>
                  </a:lnTo>
                  <a:lnTo>
                    <a:pt x="22" y="163"/>
                  </a:lnTo>
                  <a:lnTo>
                    <a:pt x="14" y="167"/>
                  </a:lnTo>
                  <a:lnTo>
                    <a:pt x="14" y="174"/>
                  </a:lnTo>
                  <a:lnTo>
                    <a:pt x="7" y="181"/>
                  </a:lnTo>
                  <a:lnTo>
                    <a:pt x="4" y="188"/>
                  </a:lnTo>
                  <a:lnTo>
                    <a:pt x="4" y="196"/>
                  </a:lnTo>
                  <a:lnTo>
                    <a:pt x="0" y="203"/>
                  </a:lnTo>
                  <a:lnTo>
                    <a:pt x="0" y="214"/>
                  </a:lnTo>
                  <a:lnTo>
                    <a:pt x="0" y="225"/>
                  </a:lnTo>
                  <a:lnTo>
                    <a:pt x="0" y="232"/>
                  </a:lnTo>
                  <a:lnTo>
                    <a:pt x="0" y="239"/>
                  </a:lnTo>
                  <a:lnTo>
                    <a:pt x="0" y="246"/>
                  </a:lnTo>
                  <a:lnTo>
                    <a:pt x="0" y="254"/>
                  </a:lnTo>
                  <a:lnTo>
                    <a:pt x="0" y="261"/>
                  </a:lnTo>
                  <a:lnTo>
                    <a:pt x="0" y="268"/>
                  </a:lnTo>
                  <a:lnTo>
                    <a:pt x="0" y="275"/>
                  </a:lnTo>
                  <a:lnTo>
                    <a:pt x="0" y="286"/>
                  </a:lnTo>
                  <a:lnTo>
                    <a:pt x="0" y="293"/>
                  </a:lnTo>
                  <a:lnTo>
                    <a:pt x="0" y="301"/>
                  </a:lnTo>
                  <a:lnTo>
                    <a:pt x="0" y="308"/>
                  </a:lnTo>
                  <a:lnTo>
                    <a:pt x="0" y="315"/>
                  </a:lnTo>
                  <a:lnTo>
                    <a:pt x="4" y="322"/>
                  </a:lnTo>
                  <a:lnTo>
                    <a:pt x="4" y="333"/>
                  </a:lnTo>
                  <a:lnTo>
                    <a:pt x="4" y="341"/>
                  </a:lnTo>
                  <a:lnTo>
                    <a:pt x="4" y="348"/>
                  </a:lnTo>
                  <a:lnTo>
                    <a:pt x="4" y="355"/>
                  </a:lnTo>
                  <a:lnTo>
                    <a:pt x="7" y="366"/>
                  </a:lnTo>
                  <a:lnTo>
                    <a:pt x="11" y="373"/>
                  </a:lnTo>
                  <a:lnTo>
                    <a:pt x="14" y="380"/>
                  </a:lnTo>
                  <a:lnTo>
                    <a:pt x="18" y="388"/>
                  </a:lnTo>
                  <a:lnTo>
                    <a:pt x="25" y="395"/>
                  </a:lnTo>
                  <a:lnTo>
                    <a:pt x="33" y="399"/>
                  </a:lnTo>
                  <a:lnTo>
                    <a:pt x="43" y="402"/>
                  </a:lnTo>
                  <a:lnTo>
                    <a:pt x="51" y="406"/>
                  </a:lnTo>
                  <a:lnTo>
                    <a:pt x="58" y="409"/>
                  </a:lnTo>
                  <a:lnTo>
                    <a:pt x="62" y="417"/>
                  </a:lnTo>
                  <a:lnTo>
                    <a:pt x="69" y="417"/>
                  </a:lnTo>
                  <a:lnTo>
                    <a:pt x="76" y="424"/>
                  </a:lnTo>
                  <a:lnTo>
                    <a:pt x="87" y="428"/>
                  </a:lnTo>
                  <a:lnTo>
                    <a:pt x="94" y="431"/>
                  </a:lnTo>
                  <a:lnTo>
                    <a:pt x="101" y="435"/>
                  </a:lnTo>
                  <a:lnTo>
                    <a:pt x="109" y="442"/>
                  </a:lnTo>
                  <a:lnTo>
                    <a:pt x="116" y="449"/>
                  </a:lnTo>
                  <a:lnTo>
                    <a:pt x="123" y="457"/>
                  </a:lnTo>
                  <a:lnTo>
                    <a:pt x="130" y="457"/>
                  </a:lnTo>
                  <a:lnTo>
                    <a:pt x="138" y="460"/>
                  </a:lnTo>
                  <a:lnTo>
                    <a:pt x="145" y="467"/>
                  </a:lnTo>
                  <a:lnTo>
                    <a:pt x="156" y="471"/>
                  </a:lnTo>
                  <a:lnTo>
                    <a:pt x="167" y="478"/>
                  </a:lnTo>
                  <a:lnTo>
                    <a:pt x="174" y="482"/>
                  </a:lnTo>
                  <a:lnTo>
                    <a:pt x="181" y="489"/>
                  </a:lnTo>
                  <a:lnTo>
                    <a:pt x="188" y="493"/>
                  </a:lnTo>
                  <a:lnTo>
                    <a:pt x="196" y="493"/>
                  </a:lnTo>
                  <a:lnTo>
                    <a:pt x="203" y="496"/>
                  </a:lnTo>
                  <a:lnTo>
                    <a:pt x="210" y="500"/>
                  </a:lnTo>
                  <a:lnTo>
                    <a:pt x="217" y="504"/>
                  </a:lnTo>
                  <a:lnTo>
                    <a:pt x="225" y="504"/>
                  </a:lnTo>
                  <a:lnTo>
                    <a:pt x="232" y="504"/>
                  </a:lnTo>
                  <a:lnTo>
                    <a:pt x="239" y="504"/>
                  </a:lnTo>
                  <a:lnTo>
                    <a:pt x="250" y="507"/>
                  </a:lnTo>
                  <a:lnTo>
                    <a:pt x="261" y="507"/>
                  </a:lnTo>
                  <a:lnTo>
                    <a:pt x="268" y="507"/>
                  </a:lnTo>
                  <a:lnTo>
                    <a:pt x="275" y="504"/>
                  </a:lnTo>
                  <a:lnTo>
                    <a:pt x="286" y="507"/>
                  </a:lnTo>
                  <a:lnTo>
                    <a:pt x="293" y="507"/>
                  </a:lnTo>
                  <a:lnTo>
                    <a:pt x="304" y="507"/>
                  </a:lnTo>
                  <a:lnTo>
                    <a:pt x="312" y="507"/>
                  </a:lnTo>
                  <a:lnTo>
                    <a:pt x="319" y="507"/>
                  </a:lnTo>
                  <a:lnTo>
                    <a:pt x="326" y="507"/>
                  </a:lnTo>
                  <a:lnTo>
                    <a:pt x="337" y="507"/>
                  </a:lnTo>
                  <a:lnTo>
                    <a:pt x="348" y="507"/>
                  </a:lnTo>
                  <a:lnTo>
                    <a:pt x="359" y="507"/>
                  </a:lnTo>
                  <a:lnTo>
                    <a:pt x="366" y="507"/>
                  </a:lnTo>
                  <a:lnTo>
                    <a:pt x="373" y="507"/>
                  </a:lnTo>
                  <a:lnTo>
                    <a:pt x="380" y="507"/>
                  </a:lnTo>
                  <a:lnTo>
                    <a:pt x="388" y="507"/>
                  </a:lnTo>
                  <a:lnTo>
                    <a:pt x="395" y="511"/>
                  </a:lnTo>
                  <a:lnTo>
                    <a:pt x="402" y="511"/>
                  </a:lnTo>
                  <a:lnTo>
                    <a:pt x="413" y="511"/>
                  </a:lnTo>
                  <a:lnTo>
                    <a:pt x="424" y="511"/>
                  </a:lnTo>
                  <a:lnTo>
                    <a:pt x="435" y="515"/>
                  </a:lnTo>
                  <a:lnTo>
                    <a:pt x="442" y="511"/>
                  </a:lnTo>
                  <a:lnTo>
                    <a:pt x="449" y="511"/>
                  </a:lnTo>
                  <a:lnTo>
                    <a:pt x="449" y="504"/>
                  </a:lnTo>
                  <a:lnTo>
                    <a:pt x="442" y="493"/>
                  </a:lnTo>
                  <a:lnTo>
                    <a:pt x="449" y="504"/>
                  </a:lnTo>
                  <a:lnTo>
                    <a:pt x="464" y="515"/>
                  </a:lnTo>
                  <a:lnTo>
                    <a:pt x="475" y="522"/>
                  </a:lnTo>
                  <a:lnTo>
                    <a:pt x="482" y="529"/>
                  </a:lnTo>
                  <a:lnTo>
                    <a:pt x="493" y="529"/>
                  </a:lnTo>
                  <a:lnTo>
                    <a:pt x="500" y="529"/>
                  </a:lnTo>
                  <a:lnTo>
                    <a:pt x="507" y="529"/>
                  </a:lnTo>
                  <a:lnTo>
                    <a:pt x="511" y="522"/>
                  </a:lnTo>
                  <a:lnTo>
                    <a:pt x="518" y="522"/>
                  </a:lnTo>
                  <a:lnTo>
                    <a:pt x="525" y="518"/>
                  </a:lnTo>
                  <a:lnTo>
                    <a:pt x="533" y="515"/>
                  </a:lnTo>
                  <a:lnTo>
                    <a:pt x="540" y="511"/>
                  </a:lnTo>
                  <a:lnTo>
                    <a:pt x="547" y="511"/>
                  </a:lnTo>
                  <a:lnTo>
                    <a:pt x="554" y="507"/>
                  </a:lnTo>
                  <a:lnTo>
                    <a:pt x="562" y="507"/>
                  </a:lnTo>
                  <a:lnTo>
                    <a:pt x="569" y="507"/>
                  </a:lnTo>
                  <a:lnTo>
                    <a:pt x="580" y="507"/>
                  </a:lnTo>
                  <a:lnTo>
                    <a:pt x="587" y="507"/>
                  </a:lnTo>
                  <a:lnTo>
                    <a:pt x="594" y="507"/>
                  </a:lnTo>
                  <a:lnTo>
                    <a:pt x="605" y="507"/>
                  </a:lnTo>
                  <a:lnTo>
                    <a:pt x="612" y="507"/>
                  </a:lnTo>
                  <a:lnTo>
                    <a:pt x="619" y="507"/>
                  </a:lnTo>
                  <a:lnTo>
                    <a:pt x="627" y="507"/>
                  </a:lnTo>
                  <a:lnTo>
                    <a:pt x="634" y="507"/>
                  </a:lnTo>
                  <a:lnTo>
                    <a:pt x="641" y="507"/>
                  </a:lnTo>
                  <a:lnTo>
                    <a:pt x="648" y="507"/>
                  </a:lnTo>
                  <a:lnTo>
                    <a:pt x="656" y="507"/>
                  </a:lnTo>
                  <a:lnTo>
                    <a:pt x="670" y="511"/>
                  </a:lnTo>
                  <a:lnTo>
                    <a:pt x="677" y="511"/>
                  </a:lnTo>
                  <a:lnTo>
                    <a:pt x="685" y="511"/>
                  </a:lnTo>
                  <a:lnTo>
                    <a:pt x="692" y="511"/>
                  </a:lnTo>
                  <a:lnTo>
                    <a:pt x="699" y="511"/>
                  </a:lnTo>
                  <a:lnTo>
                    <a:pt x="706" y="511"/>
                  </a:lnTo>
                  <a:lnTo>
                    <a:pt x="714" y="511"/>
                  </a:lnTo>
                  <a:lnTo>
                    <a:pt x="721" y="511"/>
                  </a:lnTo>
                  <a:lnTo>
                    <a:pt x="728" y="515"/>
                  </a:lnTo>
                  <a:lnTo>
                    <a:pt x="735" y="518"/>
                  </a:lnTo>
                  <a:lnTo>
                    <a:pt x="743" y="518"/>
                  </a:lnTo>
                  <a:lnTo>
                    <a:pt x="750" y="522"/>
                  </a:lnTo>
                  <a:lnTo>
                    <a:pt x="757" y="522"/>
                  </a:lnTo>
                  <a:lnTo>
                    <a:pt x="764" y="522"/>
                  </a:lnTo>
                  <a:lnTo>
                    <a:pt x="775" y="522"/>
                  </a:lnTo>
                  <a:lnTo>
                    <a:pt x="782" y="522"/>
                  </a:lnTo>
                  <a:lnTo>
                    <a:pt x="790" y="522"/>
                  </a:lnTo>
                  <a:lnTo>
                    <a:pt x="797" y="525"/>
                  </a:lnTo>
                  <a:lnTo>
                    <a:pt x="804" y="525"/>
                  </a:lnTo>
                  <a:lnTo>
                    <a:pt x="815" y="525"/>
                  </a:lnTo>
                  <a:lnTo>
                    <a:pt x="830" y="525"/>
                  </a:lnTo>
                  <a:lnTo>
                    <a:pt x="840" y="522"/>
                  </a:lnTo>
                  <a:lnTo>
                    <a:pt x="848" y="522"/>
                  </a:lnTo>
                  <a:lnTo>
                    <a:pt x="859" y="522"/>
                  </a:lnTo>
                  <a:lnTo>
                    <a:pt x="866" y="518"/>
                  </a:lnTo>
                  <a:lnTo>
                    <a:pt x="873" y="518"/>
                  </a:lnTo>
                  <a:lnTo>
                    <a:pt x="880" y="518"/>
                  </a:lnTo>
                  <a:lnTo>
                    <a:pt x="888" y="515"/>
                  </a:lnTo>
                  <a:lnTo>
                    <a:pt x="895" y="515"/>
                  </a:lnTo>
                  <a:lnTo>
                    <a:pt x="906" y="511"/>
                  </a:lnTo>
                  <a:lnTo>
                    <a:pt x="917" y="507"/>
                  </a:lnTo>
                  <a:lnTo>
                    <a:pt x="924" y="504"/>
                  </a:lnTo>
                  <a:lnTo>
                    <a:pt x="931" y="500"/>
                  </a:lnTo>
                  <a:lnTo>
                    <a:pt x="938" y="496"/>
                  </a:lnTo>
                  <a:lnTo>
                    <a:pt x="949" y="493"/>
                  </a:lnTo>
                  <a:lnTo>
                    <a:pt x="956" y="489"/>
                  </a:lnTo>
                  <a:lnTo>
                    <a:pt x="967" y="482"/>
                  </a:lnTo>
                  <a:lnTo>
                    <a:pt x="974" y="478"/>
                  </a:lnTo>
                  <a:lnTo>
                    <a:pt x="985" y="471"/>
                  </a:lnTo>
                  <a:lnTo>
                    <a:pt x="993" y="467"/>
                  </a:lnTo>
                  <a:lnTo>
                    <a:pt x="1000" y="464"/>
                  </a:lnTo>
                  <a:lnTo>
                    <a:pt x="1007" y="457"/>
                  </a:lnTo>
                  <a:lnTo>
                    <a:pt x="1018" y="453"/>
                  </a:lnTo>
                  <a:lnTo>
                    <a:pt x="1029" y="442"/>
                  </a:lnTo>
                  <a:lnTo>
                    <a:pt x="1036" y="438"/>
                  </a:lnTo>
                  <a:lnTo>
                    <a:pt x="1040" y="431"/>
                  </a:lnTo>
                  <a:lnTo>
                    <a:pt x="1047" y="431"/>
                  </a:lnTo>
                  <a:lnTo>
                    <a:pt x="1058" y="424"/>
                  </a:lnTo>
                  <a:lnTo>
                    <a:pt x="1065" y="417"/>
                  </a:lnTo>
                  <a:lnTo>
                    <a:pt x="1072" y="413"/>
                  </a:lnTo>
                  <a:lnTo>
                    <a:pt x="1080" y="402"/>
                  </a:lnTo>
                  <a:lnTo>
                    <a:pt x="1087" y="395"/>
                  </a:lnTo>
                  <a:lnTo>
                    <a:pt x="1090" y="388"/>
                  </a:lnTo>
                  <a:lnTo>
                    <a:pt x="1094" y="380"/>
                  </a:lnTo>
                  <a:lnTo>
                    <a:pt x="1098" y="373"/>
                  </a:lnTo>
                  <a:lnTo>
                    <a:pt x="1105" y="370"/>
                  </a:lnTo>
                  <a:lnTo>
                    <a:pt x="1105" y="362"/>
                  </a:lnTo>
                  <a:lnTo>
                    <a:pt x="1105" y="355"/>
                  </a:lnTo>
                  <a:lnTo>
                    <a:pt x="1109" y="348"/>
                  </a:lnTo>
                  <a:lnTo>
                    <a:pt x="1109" y="341"/>
                  </a:lnTo>
                  <a:lnTo>
                    <a:pt x="1109" y="333"/>
                  </a:lnTo>
                  <a:lnTo>
                    <a:pt x="1112" y="326"/>
                  </a:lnTo>
                  <a:lnTo>
                    <a:pt x="1116" y="319"/>
                  </a:lnTo>
                  <a:lnTo>
                    <a:pt x="1116" y="312"/>
                  </a:lnTo>
                  <a:lnTo>
                    <a:pt x="1116" y="304"/>
                  </a:lnTo>
                  <a:lnTo>
                    <a:pt x="1116" y="297"/>
                  </a:lnTo>
                  <a:lnTo>
                    <a:pt x="1116" y="290"/>
                  </a:lnTo>
                  <a:lnTo>
                    <a:pt x="1119" y="283"/>
                  </a:lnTo>
                  <a:lnTo>
                    <a:pt x="1119" y="272"/>
                  </a:lnTo>
                  <a:lnTo>
                    <a:pt x="1123" y="265"/>
                  </a:lnTo>
                  <a:lnTo>
                    <a:pt x="1123" y="257"/>
                  </a:lnTo>
                  <a:lnTo>
                    <a:pt x="1123" y="250"/>
                  </a:lnTo>
                  <a:lnTo>
                    <a:pt x="1123" y="243"/>
                  </a:lnTo>
                  <a:lnTo>
                    <a:pt x="1123" y="236"/>
                  </a:lnTo>
                  <a:lnTo>
                    <a:pt x="1123" y="228"/>
                  </a:lnTo>
                  <a:lnTo>
                    <a:pt x="1123" y="221"/>
                  </a:lnTo>
                  <a:lnTo>
                    <a:pt x="1119" y="214"/>
                  </a:lnTo>
                  <a:lnTo>
                    <a:pt x="1116" y="207"/>
                  </a:lnTo>
                  <a:lnTo>
                    <a:pt x="1116" y="199"/>
                  </a:lnTo>
                  <a:lnTo>
                    <a:pt x="1105" y="188"/>
                  </a:lnTo>
                  <a:lnTo>
                    <a:pt x="1105" y="181"/>
                  </a:lnTo>
                  <a:lnTo>
                    <a:pt x="1101" y="174"/>
                  </a:lnTo>
                  <a:lnTo>
                    <a:pt x="1098" y="167"/>
                  </a:lnTo>
                  <a:lnTo>
                    <a:pt x="1098" y="156"/>
                  </a:lnTo>
                  <a:lnTo>
                    <a:pt x="1090" y="149"/>
                  </a:lnTo>
                  <a:lnTo>
                    <a:pt x="1083" y="141"/>
                  </a:lnTo>
                  <a:lnTo>
                    <a:pt x="1076" y="134"/>
                  </a:lnTo>
                  <a:lnTo>
                    <a:pt x="1065" y="123"/>
                  </a:lnTo>
                  <a:lnTo>
                    <a:pt x="1054" y="120"/>
                  </a:lnTo>
                  <a:lnTo>
                    <a:pt x="1051" y="112"/>
                  </a:lnTo>
                  <a:lnTo>
                    <a:pt x="1043" y="109"/>
                  </a:lnTo>
                  <a:lnTo>
                    <a:pt x="1036" y="101"/>
                  </a:lnTo>
                  <a:lnTo>
                    <a:pt x="1032" y="94"/>
                  </a:lnTo>
                  <a:lnTo>
                    <a:pt x="1025" y="94"/>
                  </a:lnTo>
                  <a:lnTo>
                    <a:pt x="1018" y="87"/>
                  </a:lnTo>
                  <a:lnTo>
                    <a:pt x="1011" y="83"/>
                  </a:lnTo>
                  <a:lnTo>
                    <a:pt x="1003" y="76"/>
                  </a:lnTo>
                  <a:lnTo>
                    <a:pt x="996" y="72"/>
                  </a:lnTo>
                  <a:lnTo>
                    <a:pt x="989" y="69"/>
                  </a:lnTo>
                  <a:lnTo>
                    <a:pt x="985" y="62"/>
                  </a:lnTo>
                  <a:lnTo>
                    <a:pt x="978" y="58"/>
                  </a:lnTo>
                  <a:lnTo>
                    <a:pt x="974" y="51"/>
                  </a:lnTo>
                  <a:lnTo>
                    <a:pt x="967" y="47"/>
                  </a:lnTo>
                  <a:lnTo>
                    <a:pt x="960" y="47"/>
                  </a:lnTo>
                  <a:lnTo>
                    <a:pt x="953" y="43"/>
                  </a:lnTo>
                  <a:lnTo>
                    <a:pt x="945" y="40"/>
                  </a:lnTo>
                  <a:lnTo>
                    <a:pt x="938" y="40"/>
                  </a:lnTo>
                  <a:lnTo>
                    <a:pt x="1069" y="185"/>
                  </a:lnTo>
                  <a:lnTo>
                    <a:pt x="1054" y="178"/>
                  </a:lnTo>
                  <a:lnTo>
                    <a:pt x="1058" y="188"/>
                  </a:lnTo>
                  <a:lnTo>
                    <a:pt x="1061" y="196"/>
                  </a:lnTo>
                  <a:lnTo>
                    <a:pt x="1061" y="203"/>
                  </a:lnTo>
                  <a:lnTo>
                    <a:pt x="1061" y="210"/>
                  </a:lnTo>
                  <a:lnTo>
                    <a:pt x="1061" y="217"/>
                  </a:lnTo>
                  <a:lnTo>
                    <a:pt x="1061" y="225"/>
                  </a:lnTo>
                  <a:lnTo>
                    <a:pt x="1065" y="232"/>
                  </a:lnTo>
                  <a:lnTo>
                    <a:pt x="1065" y="239"/>
                  </a:lnTo>
                  <a:lnTo>
                    <a:pt x="1069" y="246"/>
                  </a:lnTo>
                  <a:lnTo>
                    <a:pt x="1072" y="254"/>
                  </a:lnTo>
                  <a:lnTo>
                    <a:pt x="1076" y="261"/>
                  </a:lnTo>
                  <a:lnTo>
                    <a:pt x="1076" y="268"/>
                  </a:lnTo>
                  <a:lnTo>
                    <a:pt x="1076" y="275"/>
                  </a:lnTo>
                  <a:lnTo>
                    <a:pt x="1076" y="283"/>
                  </a:lnTo>
                  <a:lnTo>
                    <a:pt x="1076" y="290"/>
                  </a:lnTo>
                  <a:lnTo>
                    <a:pt x="1076" y="297"/>
                  </a:lnTo>
                  <a:lnTo>
                    <a:pt x="1076" y="304"/>
                  </a:lnTo>
                  <a:lnTo>
                    <a:pt x="1076" y="312"/>
                  </a:lnTo>
                  <a:lnTo>
                    <a:pt x="1072" y="319"/>
                  </a:lnTo>
                  <a:lnTo>
                    <a:pt x="1072" y="326"/>
                  </a:lnTo>
                  <a:lnTo>
                    <a:pt x="1069" y="333"/>
                  </a:lnTo>
                  <a:lnTo>
                    <a:pt x="1069" y="341"/>
                  </a:lnTo>
                  <a:lnTo>
                    <a:pt x="1065" y="348"/>
                  </a:lnTo>
                  <a:lnTo>
                    <a:pt x="1061" y="355"/>
                  </a:lnTo>
                  <a:lnTo>
                    <a:pt x="1058" y="362"/>
                  </a:lnTo>
                  <a:lnTo>
                    <a:pt x="1051" y="370"/>
                  </a:lnTo>
                  <a:lnTo>
                    <a:pt x="1047" y="377"/>
                  </a:lnTo>
                  <a:lnTo>
                    <a:pt x="1047" y="384"/>
                  </a:lnTo>
                  <a:lnTo>
                    <a:pt x="1040" y="388"/>
                  </a:lnTo>
                  <a:lnTo>
                    <a:pt x="1036" y="395"/>
                  </a:lnTo>
                  <a:lnTo>
                    <a:pt x="1029" y="399"/>
                  </a:lnTo>
                  <a:lnTo>
                    <a:pt x="1025" y="406"/>
                  </a:lnTo>
                  <a:lnTo>
                    <a:pt x="1018" y="409"/>
                  </a:lnTo>
                  <a:lnTo>
                    <a:pt x="1014" y="417"/>
                  </a:lnTo>
                  <a:lnTo>
                    <a:pt x="1003" y="420"/>
                  </a:lnTo>
                  <a:lnTo>
                    <a:pt x="996" y="428"/>
                  </a:lnTo>
                  <a:lnTo>
                    <a:pt x="989" y="431"/>
                  </a:lnTo>
                  <a:lnTo>
                    <a:pt x="982" y="435"/>
                  </a:lnTo>
                  <a:lnTo>
                    <a:pt x="974" y="438"/>
                  </a:lnTo>
                  <a:lnTo>
                    <a:pt x="964" y="442"/>
                  </a:lnTo>
                  <a:lnTo>
                    <a:pt x="956" y="446"/>
                  </a:lnTo>
                  <a:lnTo>
                    <a:pt x="949" y="449"/>
                  </a:lnTo>
                  <a:lnTo>
                    <a:pt x="942" y="453"/>
                  </a:lnTo>
                  <a:lnTo>
                    <a:pt x="935" y="457"/>
                  </a:lnTo>
                  <a:lnTo>
                    <a:pt x="927" y="460"/>
                  </a:lnTo>
                  <a:lnTo>
                    <a:pt x="920" y="460"/>
                  </a:lnTo>
                  <a:lnTo>
                    <a:pt x="913" y="460"/>
                  </a:lnTo>
                  <a:lnTo>
                    <a:pt x="906" y="460"/>
                  </a:lnTo>
                  <a:lnTo>
                    <a:pt x="898" y="464"/>
                  </a:lnTo>
                  <a:lnTo>
                    <a:pt x="891" y="464"/>
                  </a:lnTo>
                  <a:lnTo>
                    <a:pt x="877" y="467"/>
                  </a:lnTo>
                  <a:lnTo>
                    <a:pt x="869" y="471"/>
                  </a:lnTo>
                  <a:lnTo>
                    <a:pt x="862" y="471"/>
                  </a:lnTo>
                  <a:lnTo>
                    <a:pt x="855" y="471"/>
                  </a:lnTo>
                  <a:lnTo>
                    <a:pt x="848" y="471"/>
                  </a:lnTo>
                  <a:lnTo>
                    <a:pt x="837" y="475"/>
                  </a:lnTo>
                  <a:lnTo>
                    <a:pt x="830" y="475"/>
                  </a:lnTo>
                  <a:lnTo>
                    <a:pt x="822" y="478"/>
                  </a:lnTo>
                  <a:lnTo>
                    <a:pt x="815" y="482"/>
                  </a:lnTo>
                  <a:lnTo>
                    <a:pt x="808" y="482"/>
                  </a:lnTo>
                  <a:lnTo>
                    <a:pt x="801" y="486"/>
                  </a:lnTo>
                  <a:lnTo>
                    <a:pt x="793" y="486"/>
                  </a:lnTo>
                  <a:lnTo>
                    <a:pt x="786" y="486"/>
                  </a:lnTo>
                  <a:lnTo>
                    <a:pt x="779" y="489"/>
                  </a:lnTo>
                  <a:lnTo>
                    <a:pt x="772" y="489"/>
                  </a:lnTo>
                  <a:lnTo>
                    <a:pt x="764" y="489"/>
                  </a:lnTo>
                  <a:lnTo>
                    <a:pt x="753" y="489"/>
                  </a:lnTo>
                  <a:lnTo>
                    <a:pt x="746" y="489"/>
                  </a:lnTo>
                  <a:lnTo>
                    <a:pt x="739" y="489"/>
                  </a:lnTo>
                  <a:lnTo>
                    <a:pt x="732" y="486"/>
                  </a:lnTo>
                  <a:lnTo>
                    <a:pt x="725" y="482"/>
                  </a:lnTo>
                  <a:lnTo>
                    <a:pt x="717" y="482"/>
                  </a:lnTo>
                  <a:lnTo>
                    <a:pt x="710" y="478"/>
                  </a:lnTo>
                  <a:lnTo>
                    <a:pt x="703" y="475"/>
                  </a:lnTo>
                  <a:lnTo>
                    <a:pt x="696" y="475"/>
                  </a:lnTo>
                  <a:lnTo>
                    <a:pt x="688" y="471"/>
                  </a:lnTo>
                  <a:lnTo>
                    <a:pt x="681" y="471"/>
                  </a:lnTo>
                  <a:lnTo>
                    <a:pt x="667" y="471"/>
                  </a:lnTo>
                  <a:lnTo>
                    <a:pt x="656" y="471"/>
                  </a:lnTo>
                  <a:lnTo>
                    <a:pt x="648" y="471"/>
                  </a:lnTo>
                  <a:lnTo>
                    <a:pt x="638" y="471"/>
                  </a:lnTo>
                  <a:lnTo>
                    <a:pt x="630" y="467"/>
                  </a:lnTo>
                  <a:lnTo>
                    <a:pt x="623" y="467"/>
                  </a:lnTo>
                  <a:lnTo>
                    <a:pt x="616" y="467"/>
                  </a:lnTo>
                  <a:lnTo>
                    <a:pt x="609" y="467"/>
                  </a:lnTo>
                  <a:lnTo>
                    <a:pt x="601" y="467"/>
                  </a:lnTo>
                  <a:lnTo>
                    <a:pt x="594" y="467"/>
                  </a:lnTo>
                  <a:lnTo>
                    <a:pt x="587" y="467"/>
                  </a:lnTo>
                  <a:lnTo>
                    <a:pt x="580" y="467"/>
                  </a:lnTo>
                  <a:lnTo>
                    <a:pt x="569" y="467"/>
                  </a:lnTo>
                  <a:lnTo>
                    <a:pt x="562" y="467"/>
                  </a:lnTo>
                  <a:lnTo>
                    <a:pt x="554" y="467"/>
                  </a:lnTo>
                  <a:lnTo>
                    <a:pt x="547" y="467"/>
                  </a:lnTo>
                  <a:lnTo>
                    <a:pt x="540" y="467"/>
                  </a:lnTo>
                  <a:lnTo>
                    <a:pt x="533" y="467"/>
                  </a:lnTo>
                  <a:lnTo>
                    <a:pt x="525" y="467"/>
                  </a:lnTo>
                  <a:lnTo>
                    <a:pt x="518" y="467"/>
                  </a:lnTo>
                  <a:lnTo>
                    <a:pt x="511" y="467"/>
                  </a:lnTo>
                  <a:lnTo>
                    <a:pt x="500" y="467"/>
                  </a:lnTo>
                  <a:lnTo>
                    <a:pt x="493" y="467"/>
                  </a:lnTo>
                  <a:lnTo>
                    <a:pt x="482" y="467"/>
                  </a:lnTo>
                  <a:lnTo>
                    <a:pt x="475" y="467"/>
                  </a:lnTo>
                  <a:lnTo>
                    <a:pt x="467" y="471"/>
                  </a:lnTo>
                  <a:lnTo>
                    <a:pt x="453" y="471"/>
                  </a:lnTo>
                  <a:lnTo>
                    <a:pt x="442" y="471"/>
                  </a:lnTo>
                  <a:lnTo>
                    <a:pt x="435" y="471"/>
                  </a:lnTo>
                  <a:lnTo>
                    <a:pt x="427" y="471"/>
                  </a:lnTo>
                  <a:lnTo>
                    <a:pt x="420" y="471"/>
                  </a:lnTo>
                  <a:lnTo>
                    <a:pt x="413" y="471"/>
                  </a:lnTo>
                  <a:lnTo>
                    <a:pt x="406" y="475"/>
                  </a:lnTo>
                  <a:lnTo>
                    <a:pt x="398" y="475"/>
                  </a:lnTo>
                  <a:lnTo>
                    <a:pt x="391" y="475"/>
                  </a:lnTo>
                  <a:lnTo>
                    <a:pt x="384" y="475"/>
                  </a:lnTo>
                  <a:lnTo>
                    <a:pt x="377" y="478"/>
                  </a:lnTo>
                  <a:lnTo>
                    <a:pt x="370" y="478"/>
                  </a:lnTo>
                  <a:lnTo>
                    <a:pt x="362" y="478"/>
                  </a:lnTo>
                  <a:lnTo>
                    <a:pt x="355" y="478"/>
                  </a:lnTo>
                  <a:lnTo>
                    <a:pt x="344" y="482"/>
                  </a:lnTo>
                  <a:lnTo>
                    <a:pt x="337" y="482"/>
                  </a:lnTo>
                  <a:lnTo>
                    <a:pt x="330" y="482"/>
                  </a:lnTo>
                  <a:lnTo>
                    <a:pt x="322" y="482"/>
                  </a:lnTo>
                  <a:lnTo>
                    <a:pt x="308" y="486"/>
                  </a:lnTo>
                  <a:lnTo>
                    <a:pt x="301" y="486"/>
                  </a:lnTo>
                  <a:lnTo>
                    <a:pt x="293" y="486"/>
                  </a:lnTo>
                  <a:lnTo>
                    <a:pt x="286" y="486"/>
                  </a:lnTo>
                  <a:lnTo>
                    <a:pt x="279" y="486"/>
                  </a:lnTo>
                  <a:lnTo>
                    <a:pt x="272" y="486"/>
                  </a:lnTo>
                  <a:lnTo>
                    <a:pt x="264" y="486"/>
                  </a:lnTo>
                  <a:lnTo>
                    <a:pt x="254" y="486"/>
                  </a:lnTo>
                  <a:lnTo>
                    <a:pt x="246" y="482"/>
                  </a:lnTo>
                  <a:lnTo>
                    <a:pt x="239" y="482"/>
                  </a:lnTo>
                  <a:lnTo>
                    <a:pt x="232" y="478"/>
                  </a:lnTo>
                  <a:lnTo>
                    <a:pt x="225" y="471"/>
                  </a:lnTo>
                  <a:lnTo>
                    <a:pt x="214" y="471"/>
                  </a:lnTo>
                  <a:lnTo>
                    <a:pt x="206" y="471"/>
                  </a:lnTo>
                  <a:lnTo>
                    <a:pt x="199" y="464"/>
                  </a:lnTo>
                  <a:lnTo>
                    <a:pt x="192" y="460"/>
                  </a:lnTo>
                  <a:lnTo>
                    <a:pt x="185" y="457"/>
                  </a:lnTo>
                  <a:lnTo>
                    <a:pt x="178" y="453"/>
                  </a:lnTo>
                  <a:lnTo>
                    <a:pt x="170" y="446"/>
                  </a:lnTo>
                  <a:lnTo>
                    <a:pt x="163" y="442"/>
                  </a:lnTo>
                  <a:lnTo>
                    <a:pt x="156" y="442"/>
                  </a:lnTo>
                  <a:lnTo>
                    <a:pt x="149" y="438"/>
                  </a:lnTo>
                  <a:lnTo>
                    <a:pt x="141" y="431"/>
                  </a:lnTo>
                  <a:lnTo>
                    <a:pt x="130" y="428"/>
                  </a:lnTo>
                  <a:lnTo>
                    <a:pt x="123" y="424"/>
                  </a:lnTo>
                  <a:lnTo>
                    <a:pt x="116" y="420"/>
                  </a:lnTo>
                  <a:lnTo>
                    <a:pt x="112" y="413"/>
                  </a:lnTo>
                  <a:lnTo>
                    <a:pt x="105" y="413"/>
                  </a:lnTo>
                  <a:lnTo>
                    <a:pt x="101" y="406"/>
                  </a:lnTo>
                  <a:lnTo>
                    <a:pt x="94" y="402"/>
                  </a:lnTo>
                  <a:lnTo>
                    <a:pt x="91" y="395"/>
                  </a:lnTo>
                  <a:lnTo>
                    <a:pt x="83" y="388"/>
                  </a:lnTo>
                  <a:lnTo>
                    <a:pt x="76" y="380"/>
                  </a:lnTo>
                  <a:lnTo>
                    <a:pt x="69" y="373"/>
                  </a:lnTo>
                  <a:lnTo>
                    <a:pt x="69" y="366"/>
                  </a:lnTo>
                  <a:lnTo>
                    <a:pt x="62" y="359"/>
                  </a:lnTo>
                  <a:lnTo>
                    <a:pt x="58" y="351"/>
                  </a:lnTo>
                  <a:lnTo>
                    <a:pt x="51" y="348"/>
                  </a:lnTo>
                  <a:lnTo>
                    <a:pt x="43" y="341"/>
                  </a:lnTo>
                  <a:lnTo>
                    <a:pt x="40" y="333"/>
                  </a:lnTo>
                  <a:lnTo>
                    <a:pt x="36" y="326"/>
                  </a:lnTo>
                  <a:lnTo>
                    <a:pt x="29" y="322"/>
                  </a:lnTo>
                  <a:lnTo>
                    <a:pt x="29" y="315"/>
                  </a:lnTo>
                  <a:lnTo>
                    <a:pt x="29" y="308"/>
                  </a:lnTo>
                  <a:lnTo>
                    <a:pt x="29" y="301"/>
                  </a:lnTo>
                  <a:lnTo>
                    <a:pt x="25" y="293"/>
                  </a:lnTo>
                  <a:lnTo>
                    <a:pt x="25" y="286"/>
                  </a:lnTo>
                  <a:lnTo>
                    <a:pt x="25" y="279"/>
                  </a:lnTo>
                  <a:lnTo>
                    <a:pt x="29" y="272"/>
                  </a:lnTo>
                  <a:lnTo>
                    <a:pt x="29" y="265"/>
                  </a:lnTo>
                  <a:lnTo>
                    <a:pt x="29" y="257"/>
                  </a:lnTo>
                  <a:lnTo>
                    <a:pt x="29" y="250"/>
                  </a:lnTo>
                  <a:lnTo>
                    <a:pt x="29" y="243"/>
                  </a:lnTo>
                  <a:lnTo>
                    <a:pt x="29" y="236"/>
                  </a:lnTo>
                  <a:lnTo>
                    <a:pt x="29" y="228"/>
                  </a:lnTo>
                  <a:lnTo>
                    <a:pt x="29" y="217"/>
                  </a:lnTo>
                  <a:lnTo>
                    <a:pt x="33" y="210"/>
                  </a:lnTo>
                  <a:lnTo>
                    <a:pt x="40" y="207"/>
                  </a:lnTo>
                  <a:lnTo>
                    <a:pt x="47" y="203"/>
                  </a:lnTo>
                  <a:lnTo>
                    <a:pt x="54" y="196"/>
                  </a:lnTo>
                  <a:lnTo>
                    <a:pt x="58" y="188"/>
                  </a:lnTo>
                  <a:lnTo>
                    <a:pt x="65" y="185"/>
                  </a:lnTo>
                  <a:lnTo>
                    <a:pt x="69" y="178"/>
                  </a:lnTo>
                  <a:lnTo>
                    <a:pt x="76" y="170"/>
                  </a:lnTo>
                  <a:lnTo>
                    <a:pt x="80" y="163"/>
                  </a:lnTo>
                  <a:lnTo>
                    <a:pt x="83" y="156"/>
                  </a:lnTo>
                  <a:lnTo>
                    <a:pt x="91" y="152"/>
                  </a:lnTo>
                  <a:lnTo>
                    <a:pt x="91" y="145"/>
                  </a:lnTo>
                  <a:lnTo>
                    <a:pt x="91" y="138"/>
                  </a:lnTo>
                  <a:lnTo>
                    <a:pt x="94" y="130"/>
                  </a:lnTo>
                  <a:lnTo>
                    <a:pt x="98" y="120"/>
                  </a:lnTo>
                  <a:lnTo>
                    <a:pt x="101" y="112"/>
                  </a:lnTo>
                  <a:lnTo>
                    <a:pt x="101" y="105"/>
                  </a:lnTo>
                  <a:lnTo>
                    <a:pt x="105" y="98"/>
                  </a:lnTo>
                  <a:lnTo>
                    <a:pt x="109" y="91"/>
                  </a:lnTo>
                  <a:lnTo>
                    <a:pt x="112" y="83"/>
                  </a:lnTo>
                  <a:lnTo>
                    <a:pt x="116" y="76"/>
                  </a:lnTo>
                  <a:lnTo>
                    <a:pt x="123" y="72"/>
                  </a:lnTo>
                  <a:lnTo>
                    <a:pt x="127" y="65"/>
                  </a:lnTo>
                  <a:lnTo>
                    <a:pt x="134" y="62"/>
                  </a:lnTo>
                  <a:lnTo>
                    <a:pt x="134" y="54"/>
                  </a:lnTo>
                  <a:lnTo>
                    <a:pt x="138" y="47"/>
                  </a:lnTo>
                  <a:lnTo>
                    <a:pt x="141" y="40"/>
                  </a:lnTo>
                  <a:lnTo>
                    <a:pt x="141" y="33"/>
                  </a:lnTo>
                  <a:lnTo>
                    <a:pt x="149" y="29"/>
                  </a:lnTo>
                  <a:lnTo>
                    <a:pt x="149" y="22"/>
                  </a:lnTo>
                  <a:lnTo>
                    <a:pt x="149" y="14"/>
                  </a:lnTo>
                  <a:lnTo>
                    <a:pt x="149" y="7"/>
                  </a:lnTo>
                  <a:lnTo>
                    <a:pt x="149" y="0"/>
                  </a:lnTo>
                  <a:lnTo>
                    <a:pt x="156" y="11"/>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74" name="Line 90"/>
            <p:cNvSpPr>
              <a:spLocks noChangeShapeType="1"/>
            </p:cNvSpPr>
            <p:nvPr/>
          </p:nvSpPr>
          <p:spPr bwMode="auto">
            <a:xfrm flipH="1">
              <a:off x="3001" y="2625"/>
              <a:ext cx="109" cy="195"/>
            </a:xfrm>
            <a:prstGeom prst="line">
              <a:avLst/>
            </a:prstGeom>
            <a:noFill/>
            <a:ln w="12700">
              <a:noFill/>
              <a:round/>
              <a:headEnd/>
              <a:tailEnd type="triangle" w="med" len="med"/>
            </a:ln>
            <a:effectLst/>
          </p:spPr>
          <p:txBody>
            <a:bodyPr wrap="none" anchor="ctr">
              <a:prstTxWarp prst="textNoShape">
                <a:avLst/>
              </a:prstTxWarp>
            </a:bodyPr>
            <a:lstStyle/>
            <a:p>
              <a:endParaRPr lang="ja-JP" altLang="en-US"/>
            </a:p>
          </p:txBody>
        </p:sp>
        <p:sp>
          <p:nvSpPr>
            <p:cNvPr id="75" name="Line 91"/>
            <p:cNvSpPr>
              <a:spLocks noChangeShapeType="1"/>
            </p:cNvSpPr>
            <p:nvPr/>
          </p:nvSpPr>
          <p:spPr bwMode="auto">
            <a:xfrm>
              <a:off x="3389" y="2625"/>
              <a:ext cx="46" cy="195"/>
            </a:xfrm>
            <a:prstGeom prst="line">
              <a:avLst/>
            </a:prstGeom>
            <a:noFill/>
            <a:ln w="12700">
              <a:noFill/>
              <a:round/>
              <a:headEnd/>
              <a:tailEnd type="triangle" w="med" len="med"/>
            </a:ln>
            <a:effectLst/>
          </p:spPr>
          <p:txBody>
            <a:bodyPr wrap="none" anchor="ctr">
              <a:prstTxWarp prst="textNoShape">
                <a:avLst/>
              </a:prstTxWarp>
            </a:bodyPr>
            <a:lstStyle/>
            <a:p>
              <a:endParaRPr lang="ja-JP" altLang="en-US"/>
            </a:p>
          </p:txBody>
        </p:sp>
        <p:sp>
          <p:nvSpPr>
            <p:cNvPr id="76" name="Rectangle 93"/>
            <p:cNvSpPr>
              <a:spLocks noChangeArrowheads="1"/>
            </p:cNvSpPr>
            <p:nvPr/>
          </p:nvSpPr>
          <p:spPr bwMode="auto">
            <a:xfrm>
              <a:off x="2572" y="2602"/>
              <a:ext cx="1422" cy="61"/>
            </a:xfrm>
            <a:prstGeom prst="rect">
              <a:avLst/>
            </a:prstGeom>
            <a:noFill/>
            <a:ln w="9525">
              <a:noFill/>
              <a:miter lim="800000"/>
              <a:headEnd/>
              <a:tailEnd/>
            </a:ln>
            <a:effectLst/>
          </p:spPr>
          <p:txBody>
            <a:bodyPr wrap="none" anchor="ctr">
              <a:prstTxWarp prst="textNoShape">
                <a:avLst/>
              </a:prstTxWarp>
            </a:bodyPr>
            <a:lstStyle/>
            <a:p>
              <a:endParaRPr lang="ja-JP" altLang="en-US"/>
            </a:p>
          </p:txBody>
        </p:sp>
        <p:sp>
          <p:nvSpPr>
            <p:cNvPr id="77" name="Rectangle 98"/>
            <p:cNvSpPr>
              <a:spLocks noChangeArrowheads="1"/>
            </p:cNvSpPr>
            <p:nvPr/>
          </p:nvSpPr>
          <p:spPr bwMode="auto">
            <a:xfrm>
              <a:off x="4676" y="2605"/>
              <a:ext cx="1422" cy="60"/>
            </a:xfrm>
            <a:prstGeom prst="rect">
              <a:avLst/>
            </a:prstGeom>
            <a:noFill/>
            <a:ln w="9525">
              <a:noFill/>
              <a:miter lim="800000"/>
              <a:headEnd/>
              <a:tailEnd/>
            </a:ln>
            <a:effectLst/>
          </p:spPr>
          <p:txBody>
            <a:bodyPr wrap="none" anchor="ctr">
              <a:prstTxWarp prst="textNoShape">
                <a:avLst/>
              </a:prstTxWarp>
            </a:bodyPr>
            <a:lstStyle/>
            <a:p>
              <a:endParaRPr lang="ja-JP" altLang="en-US"/>
            </a:p>
          </p:txBody>
        </p:sp>
        <p:sp>
          <p:nvSpPr>
            <p:cNvPr id="78" name="Rectangle 99"/>
            <p:cNvSpPr>
              <a:spLocks noChangeArrowheads="1"/>
            </p:cNvSpPr>
            <p:nvPr/>
          </p:nvSpPr>
          <p:spPr bwMode="auto">
            <a:xfrm>
              <a:off x="354" y="2603"/>
              <a:ext cx="1422" cy="61"/>
            </a:xfrm>
            <a:prstGeom prst="rect">
              <a:avLst/>
            </a:prstGeom>
            <a:noFill/>
            <a:ln w="9525">
              <a:noFill/>
              <a:miter lim="800000"/>
              <a:headEnd/>
              <a:tailEnd/>
            </a:ln>
            <a:effectLst/>
          </p:spPr>
          <p:txBody>
            <a:bodyPr wrap="none" anchor="ctr">
              <a:prstTxWarp prst="textNoShape">
                <a:avLst/>
              </a:prstTxWarp>
            </a:bodyPr>
            <a:lstStyle/>
            <a:p>
              <a:endParaRPr lang="ja-JP" altLang="en-US"/>
            </a:p>
          </p:txBody>
        </p:sp>
        <p:sp>
          <p:nvSpPr>
            <p:cNvPr id="79" name="Rectangle 100"/>
            <p:cNvSpPr>
              <a:spLocks noChangeArrowheads="1"/>
            </p:cNvSpPr>
            <p:nvPr/>
          </p:nvSpPr>
          <p:spPr bwMode="auto">
            <a:xfrm>
              <a:off x="2701" y="2083"/>
              <a:ext cx="875" cy="435"/>
            </a:xfrm>
            <a:prstGeom prst="rect">
              <a:avLst/>
            </a:prstGeom>
            <a:gradFill rotWithShape="0">
              <a:gsLst>
                <a:gs pos="0">
                  <a:srgbClr val="919191"/>
                </a:gs>
                <a:gs pos="50000">
                  <a:srgbClr val="919191">
                    <a:gamma/>
                    <a:shade val="20784"/>
                    <a:invGamma/>
                  </a:srgbClr>
                </a:gs>
                <a:gs pos="100000">
                  <a:srgbClr val="919191"/>
                </a:gs>
              </a:gsLst>
              <a:lin ang="0" scaled="1"/>
            </a:gradFill>
            <a:ln w="12700">
              <a:noFill/>
              <a:miter lim="800000"/>
              <a:headEnd/>
              <a:tailEnd/>
            </a:ln>
            <a:effectLst/>
          </p:spPr>
          <p:txBody>
            <a:bodyPr wrap="none" anchor="ctr">
              <a:prstTxWarp prst="textNoShape">
                <a:avLst/>
              </a:prstTxWarp>
            </a:bodyPr>
            <a:lstStyle/>
            <a:p>
              <a:endParaRPr lang="ja-JP" altLang="en-US"/>
            </a:p>
          </p:txBody>
        </p:sp>
        <p:sp>
          <p:nvSpPr>
            <p:cNvPr id="80" name="Oval 101"/>
            <p:cNvSpPr>
              <a:spLocks noChangeArrowheads="1"/>
            </p:cNvSpPr>
            <p:nvPr/>
          </p:nvSpPr>
          <p:spPr bwMode="auto">
            <a:xfrm>
              <a:off x="2917" y="2611"/>
              <a:ext cx="437" cy="63"/>
            </a:xfrm>
            <a:prstGeom prst="ellipse">
              <a:avLst/>
            </a:prstGeom>
            <a:solidFill>
              <a:schemeClr val="bg2"/>
            </a:solidFill>
            <a:ln w="12700">
              <a:noFill/>
              <a:round/>
              <a:headEnd/>
              <a:tailEnd/>
            </a:ln>
            <a:effectLst/>
          </p:spPr>
          <p:txBody>
            <a:bodyPr wrap="none" anchor="ctr">
              <a:prstTxWarp prst="textNoShape">
                <a:avLst/>
              </a:prstTxWarp>
            </a:bodyPr>
            <a:lstStyle/>
            <a:p>
              <a:endParaRPr lang="ja-JP" altLang="en-US"/>
            </a:p>
          </p:txBody>
        </p:sp>
        <p:sp>
          <p:nvSpPr>
            <p:cNvPr id="81" name="Freeform 102"/>
            <p:cNvSpPr>
              <a:spLocks/>
            </p:cNvSpPr>
            <p:nvPr/>
          </p:nvSpPr>
          <p:spPr bwMode="auto">
            <a:xfrm>
              <a:off x="2701" y="2518"/>
              <a:ext cx="876" cy="125"/>
            </a:xfrm>
            <a:custGeom>
              <a:avLst/>
              <a:gdLst/>
              <a:ahLst/>
              <a:cxnLst>
                <a:cxn ang="0">
                  <a:pos x="0" y="0"/>
                </a:cxn>
                <a:cxn ang="0">
                  <a:pos x="192" y="148"/>
                </a:cxn>
                <a:cxn ang="0">
                  <a:pos x="576" y="148"/>
                </a:cxn>
                <a:cxn ang="0">
                  <a:pos x="768" y="0"/>
                </a:cxn>
              </a:cxnLst>
              <a:rect l="0" t="0" r="r" b="b"/>
              <a:pathLst>
                <a:path w="769" h="149">
                  <a:moveTo>
                    <a:pt x="0" y="0"/>
                  </a:moveTo>
                  <a:lnTo>
                    <a:pt x="192" y="148"/>
                  </a:lnTo>
                  <a:lnTo>
                    <a:pt x="576" y="148"/>
                  </a:lnTo>
                  <a:lnTo>
                    <a:pt x="768" y="0"/>
                  </a:lnTo>
                </a:path>
              </a:pathLst>
            </a:custGeom>
            <a:gradFill rotWithShape="0">
              <a:gsLst>
                <a:gs pos="0">
                  <a:srgbClr val="919191"/>
                </a:gs>
                <a:gs pos="50000">
                  <a:srgbClr val="919191">
                    <a:gamma/>
                    <a:shade val="20784"/>
                    <a:invGamma/>
                  </a:srgbClr>
                </a:gs>
                <a:gs pos="100000">
                  <a:srgbClr val="919191"/>
                </a:gs>
              </a:gsLst>
              <a:lin ang="0" scaled="1"/>
            </a:gradFill>
            <a:ln w="12700" cap="rnd" cmpd="sng">
              <a:noFill/>
              <a:prstDash val="solid"/>
              <a:round/>
              <a:headEnd type="none" w="med" len="med"/>
              <a:tailEnd type="none" w="med" len="med"/>
            </a:ln>
            <a:effectLst/>
          </p:spPr>
          <p:txBody>
            <a:bodyPr>
              <a:prstTxWarp prst="textNoShape">
                <a:avLst/>
              </a:prstTxWarp>
            </a:bodyPr>
            <a:lstStyle/>
            <a:p>
              <a:endParaRPr lang="ja-JP" altLang="en-US"/>
            </a:p>
          </p:txBody>
        </p:sp>
        <p:sp>
          <p:nvSpPr>
            <p:cNvPr id="82" name="Rectangle 103"/>
            <p:cNvSpPr>
              <a:spLocks noChangeArrowheads="1"/>
            </p:cNvSpPr>
            <p:nvPr/>
          </p:nvSpPr>
          <p:spPr bwMode="auto">
            <a:xfrm>
              <a:off x="2463" y="1035"/>
              <a:ext cx="1422" cy="61"/>
            </a:xfrm>
            <a:prstGeom prst="rect">
              <a:avLst/>
            </a:prstGeom>
            <a:noFill/>
            <a:ln w="9525">
              <a:noFill/>
              <a:miter lim="800000"/>
              <a:headEnd/>
              <a:tailEnd/>
            </a:ln>
            <a:effectLst/>
          </p:spPr>
          <p:txBody>
            <a:bodyPr wrap="none" anchor="ctr">
              <a:prstTxWarp prst="textNoShape">
                <a:avLst/>
              </a:prstTxWarp>
            </a:bodyPr>
            <a:lstStyle/>
            <a:p>
              <a:endParaRPr lang="ja-JP" altLang="en-US"/>
            </a:p>
          </p:txBody>
        </p:sp>
        <p:sp>
          <p:nvSpPr>
            <p:cNvPr id="83" name="Freeform 104"/>
            <p:cNvSpPr>
              <a:spLocks/>
            </p:cNvSpPr>
            <p:nvPr/>
          </p:nvSpPr>
          <p:spPr bwMode="auto">
            <a:xfrm>
              <a:off x="3017" y="791"/>
              <a:ext cx="546" cy="748"/>
            </a:xfrm>
            <a:custGeom>
              <a:avLst/>
              <a:gdLst/>
              <a:ahLst/>
              <a:cxnLst>
                <a:cxn ang="0">
                  <a:pos x="478" y="20"/>
                </a:cxn>
                <a:cxn ang="0">
                  <a:pos x="217" y="806"/>
                </a:cxn>
                <a:cxn ang="0">
                  <a:pos x="239" y="823"/>
                </a:cxn>
                <a:cxn ang="0">
                  <a:pos x="228" y="827"/>
                </a:cxn>
                <a:cxn ang="0">
                  <a:pos x="223" y="835"/>
                </a:cxn>
                <a:cxn ang="0">
                  <a:pos x="217" y="843"/>
                </a:cxn>
                <a:cxn ang="0">
                  <a:pos x="212" y="851"/>
                </a:cxn>
                <a:cxn ang="0">
                  <a:pos x="201" y="859"/>
                </a:cxn>
                <a:cxn ang="0">
                  <a:pos x="185" y="872"/>
                </a:cxn>
                <a:cxn ang="0">
                  <a:pos x="185" y="880"/>
                </a:cxn>
                <a:cxn ang="0">
                  <a:pos x="174" y="884"/>
                </a:cxn>
                <a:cxn ang="0">
                  <a:pos x="152" y="888"/>
                </a:cxn>
                <a:cxn ang="0">
                  <a:pos x="136" y="888"/>
                </a:cxn>
                <a:cxn ang="0">
                  <a:pos x="125" y="888"/>
                </a:cxn>
                <a:cxn ang="0">
                  <a:pos x="109" y="888"/>
                </a:cxn>
                <a:cxn ang="0">
                  <a:pos x="98" y="888"/>
                </a:cxn>
                <a:cxn ang="0">
                  <a:pos x="81" y="888"/>
                </a:cxn>
                <a:cxn ang="0">
                  <a:pos x="71" y="884"/>
                </a:cxn>
                <a:cxn ang="0">
                  <a:pos x="54" y="880"/>
                </a:cxn>
                <a:cxn ang="0">
                  <a:pos x="43" y="876"/>
                </a:cxn>
                <a:cxn ang="0">
                  <a:pos x="27" y="872"/>
                </a:cxn>
                <a:cxn ang="0">
                  <a:pos x="16" y="872"/>
                </a:cxn>
                <a:cxn ang="0">
                  <a:pos x="11" y="863"/>
                </a:cxn>
                <a:cxn ang="0">
                  <a:pos x="0" y="863"/>
                </a:cxn>
                <a:cxn ang="0">
                  <a:pos x="5" y="855"/>
                </a:cxn>
                <a:cxn ang="0">
                  <a:pos x="16" y="851"/>
                </a:cxn>
                <a:cxn ang="0">
                  <a:pos x="22" y="843"/>
                </a:cxn>
                <a:cxn ang="0">
                  <a:pos x="33" y="843"/>
                </a:cxn>
                <a:cxn ang="0">
                  <a:pos x="38" y="835"/>
                </a:cxn>
                <a:cxn ang="0">
                  <a:pos x="43" y="827"/>
                </a:cxn>
                <a:cxn ang="0">
                  <a:pos x="54" y="823"/>
                </a:cxn>
                <a:cxn ang="0">
                  <a:pos x="60" y="814"/>
                </a:cxn>
                <a:cxn ang="0">
                  <a:pos x="71" y="806"/>
                </a:cxn>
                <a:cxn ang="0">
                  <a:pos x="81" y="802"/>
                </a:cxn>
                <a:cxn ang="0">
                  <a:pos x="81" y="794"/>
                </a:cxn>
                <a:cxn ang="0">
                  <a:pos x="87" y="786"/>
                </a:cxn>
                <a:cxn ang="0">
                  <a:pos x="92" y="778"/>
                </a:cxn>
                <a:cxn ang="0">
                  <a:pos x="98" y="769"/>
                </a:cxn>
                <a:cxn ang="0">
                  <a:pos x="103" y="761"/>
                </a:cxn>
                <a:cxn ang="0">
                  <a:pos x="103" y="753"/>
                </a:cxn>
                <a:cxn ang="0">
                  <a:pos x="103" y="745"/>
                </a:cxn>
                <a:cxn ang="0">
                  <a:pos x="114" y="745"/>
                </a:cxn>
                <a:cxn ang="0">
                  <a:pos x="114" y="737"/>
                </a:cxn>
                <a:cxn ang="0">
                  <a:pos x="125" y="737"/>
                </a:cxn>
                <a:cxn ang="0">
                  <a:pos x="130" y="728"/>
                </a:cxn>
                <a:cxn ang="0">
                  <a:pos x="141" y="720"/>
                </a:cxn>
                <a:cxn ang="0">
                  <a:pos x="152" y="716"/>
                </a:cxn>
                <a:cxn ang="0">
                  <a:pos x="158" y="708"/>
                </a:cxn>
                <a:cxn ang="0">
                  <a:pos x="158" y="700"/>
                </a:cxn>
                <a:cxn ang="0">
                  <a:pos x="348" y="20"/>
                </a:cxn>
                <a:cxn ang="0">
                  <a:pos x="380" y="0"/>
                </a:cxn>
                <a:cxn ang="0">
                  <a:pos x="397" y="4"/>
                </a:cxn>
                <a:cxn ang="0">
                  <a:pos x="413" y="8"/>
                </a:cxn>
                <a:cxn ang="0">
                  <a:pos x="424" y="8"/>
                </a:cxn>
                <a:cxn ang="0">
                  <a:pos x="435" y="16"/>
                </a:cxn>
                <a:cxn ang="0">
                  <a:pos x="445" y="16"/>
                </a:cxn>
                <a:cxn ang="0">
                  <a:pos x="456" y="16"/>
                </a:cxn>
                <a:cxn ang="0">
                  <a:pos x="467" y="16"/>
                </a:cxn>
                <a:cxn ang="0">
                  <a:pos x="478" y="20"/>
                </a:cxn>
              </a:cxnLst>
              <a:rect l="0" t="0" r="r" b="b"/>
              <a:pathLst>
                <a:path w="479" h="889">
                  <a:moveTo>
                    <a:pt x="478" y="20"/>
                  </a:moveTo>
                  <a:lnTo>
                    <a:pt x="217" y="806"/>
                  </a:lnTo>
                  <a:lnTo>
                    <a:pt x="239" y="823"/>
                  </a:lnTo>
                  <a:lnTo>
                    <a:pt x="228" y="827"/>
                  </a:lnTo>
                  <a:lnTo>
                    <a:pt x="223" y="835"/>
                  </a:lnTo>
                  <a:lnTo>
                    <a:pt x="217" y="843"/>
                  </a:lnTo>
                  <a:lnTo>
                    <a:pt x="212" y="851"/>
                  </a:lnTo>
                  <a:lnTo>
                    <a:pt x="201" y="859"/>
                  </a:lnTo>
                  <a:lnTo>
                    <a:pt x="185" y="872"/>
                  </a:lnTo>
                  <a:lnTo>
                    <a:pt x="185" y="880"/>
                  </a:lnTo>
                  <a:lnTo>
                    <a:pt x="174" y="884"/>
                  </a:lnTo>
                  <a:lnTo>
                    <a:pt x="152" y="888"/>
                  </a:lnTo>
                  <a:lnTo>
                    <a:pt x="136" y="888"/>
                  </a:lnTo>
                  <a:lnTo>
                    <a:pt x="125" y="888"/>
                  </a:lnTo>
                  <a:lnTo>
                    <a:pt x="109" y="888"/>
                  </a:lnTo>
                  <a:lnTo>
                    <a:pt x="98" y="888"/>
                  </a:lnTo>
                  <a:lnTo>
                    <a:pt x="81" y="888"/>
                  </a:lnTo>
                  <a:lnTo>
                    <a:pt x="71" y="884"/>
                  </a:lnTo>
                  <a:lnTo>
                    <a:pt x="54" y="880"/>
                  </a:lnTo>
                  <a:lnTo>
                    <a:pt x="43" y="876"/>
                  </a:lnTo>
                  <a:lnTo>
                    <a:pt x="27" y="872"/>
                  </a:lnTo>
                  <a:lnTo>
                    <a:pt x="16" y="872"/>
                  </a:lnTo>
                  <a:lnTo>
                    <a:pt x="11" y="863"/>
                  </a:lnTo>
                  <a:lnTo>
                    <a:pt x="0" y="863"/>
                  </a:lnTo>
                  <a:lnTo>
                    <a:pt x="5" y="855"/>
                  </a:lnTo>
                  <a:lnTo>
                    <a:pt x="16" y="851"/>
                  </a:lnTo>
                  <a:lnTo>
                    <a:pt x="22" y="843"/>
                  </a:lnTo>
                  <a:lnTo>
                    <a:pt x="33" y="843"/>
                  </a:lnTo>
                  <a:lnTo>
                    <a:pt x="38" y="835"/>
                  </a:lnTo>
                  <a:lnTo>
                    <a:pt x="43" y="827"/>
                  </a:lnTo>
                  <a:lnTo>
                    <a:pt x="54" y="823"/>
                  </a:lnTo>
                  <a:lnTo>
                    <a:pt x="60" y="814"/>
                  </a:lnTo>
                  <a:lnTo>
                    <a:pt x="71" y="806"/>
                  </a:lnTo>
                  <a:lnTo>
                    <a:pt x="81" y="802"/>
                  </a:lnTo>
                  <a:lnTo>
                    <a:pt x="81" y="794"/>
                  </a:lnTo>
                  <a:lnTo>
                    <a:pt x="87" y="786"/>
                  </a:lnTo>
                  <a:lnTo>
                    <a:pt x="92" y="778"/>
                  </a:lnTo>
                  <a:lnTo>
                    <a:pt x="98" y="769"/>
                  </a:lnTo>
                  <a:lnTo>
                    <a:pt x="103" y="761"/>
                  </a:lnTo>
                  <a:lnTo>
                    <a:pt x="103" y="753"/>
                  </a:lnTo>
                  <a:lnTo>
                    <a:pt x="103" y="745"/>
                  </a:lnTo>
                  <a:lnTo>
                    <a:pt x="114" y="745"/>
                  </a:lnTo>
                  <a:lnTo>
                    <a:pt x="114" y="737"/>
                  </a:lnTo>
                  <a:lnTo>
                    <a:pt x="125" y="737"/>
                  </a:lnTo>
                  <a:lnTo>
                    <a:pt x="130" y="728"/>
                  </a:lnTo>
                  <a:lnTo>
                    <a:pt x="141" y="720"/>
                  </a:lnTo>
                  <a:lnTo>
                    <a:pt x="152" y="716"/>
                  </a:lnTo>
                  <a:lnTo>
                    <a:pt x="158" y="708"/>
                  </a:lnTo>
                  <a:lnTo>
                    <a:pt x="158" y="700"/>
                  </a:lnTo>
                  <a:lnTo>
                    <a:pt x="348" y="20"/>
                  </a:lnTo>
                  <a:lnTo>
                    <a:pt x="380" y="0"/>
                  </a:lnTo>
                  <a:lnTo>
                    <a:pt x="397" y="4"/>
                  </a:lnTo>
                  <a:lnTo>
                    <a:pt x="413" y="8"/>
                  </a:lnTo>
                  <a:lnTo>
                    <a:pt x="424" y="8"/>
                  </a:lnTo>
                  <a:lnTo>
                    <a:pt x="435" y="16"/>
                  </a:lnTo>
                  <a:lnTo>
                    <a:pt x="445" y="16"/>
                  </a:lnTo>
                  <a:lnTo>
                    <a:pt x="456" y="16"/>
                  </a:lnTo>
                  <a:lnTo>
                    <a:pt x="467" y="16"/>
                  </a:lnTo>
                  <a:lnTo>
                    <a:pt x="478" y="20"/>
                  </a:lnTo>
                </a:path>
              </a:pathLst>
            </a:custGeom>
            <a:gradFill rotWithShape="0">
              <a:gsLst>
                <a:gs pos="0">
                  <a:srgbClr val="919191">
                    <a:gamma/>
                    <a:shade val="89804"/>
                    <a:invGamma/>
                  </a:srgbClr>
                </a:gs>
                <a:gs pos="50000">
                  <a:srgbClr val="919191"/>
                </a:gs>
                <a:gs pos="100000">
                  <a:srgbClr val="919191">
                    <a:gamma/>
                    <a:shade val="89804"/>
                    <a:invGamma/>
                  </a:srgbClr>
                </a:gs>
              </a:gsLst>
              <a:lin ang="0" scaled="1"/>
            </a:gradFill>
            <a:ln w="12700" cap="rnd" cmpd="sng">
              <a:solidFill>
                <a:schemeClr val="tx1"/>
              </a:solidFill>
              <a:prstDash val="solid"/>
              <a:round/>
              <a:headEnd type="none" w="med" len="med"/>
              <a:tailEnd type="none" w="med" len="med"/>
            </a:ln>
            <a:effectLst/>
          </p:spPr>
          <p:txBody>
            <a:bodyPr>
              <a:prstTxWarp prst="textNoShape">
                <a:avLst/>
              </a:prstTxWarp>
            </a:bodyPr>
            <a:lstStyle/>
            <a:p>
              <a:endParaRPr lang="ja-JP" altLang="en-US"/>
            </a:p>
          </p:txBody>
        </p:sp>
        <p:sp>
          <p:nvSpPr>
            <p:cNvPr id="84" name="Arc 105"/>
            <p:cNvSpPr>
              <a:spLocks/>
            </p:cNvSpPr>
            <p:nvPr/>
          </p:nvSpPr>
          <p:spPr bwMode="auto">
            <a:xfrm>
              <a:off x="2549" y="798"/>
              <a:ext cx="293" cy="436"/>
            </a:xfrm>
            <a:custGeom>
              <a:avLst/>
              <a:gdLst>
                <a:gd name="G0" fmla="+- 84 0 0"/>
                <a:gd name="G1" fmla="+- 21600 0 0"/>
                <a:gd name="G2" fmla="+- 21600 0 0"/>
                <a:gd name="T0" fmla="*/ 0 w 21684"/>
                <a:gd name="T1" fmla="*/ 1 h 21600"/>
                <a:gd name="T2" fmla="*/ 21684 w 21684"/>
                <a:gd name="T3" fmla="*/ 21600 h 21600"/>
                <a:gd name="T4" fmla="*/ 84 w 21684"/>
                <a:gd name="T5" fmla="*/ 21600 h 21600"/>
              </a:gdLst>
              <a:ahLst/>
              <a:cxnLst>
                <a:cxn ang="0">
                  <a:pos x="T0" y="T1"/>
                </a:cxn>
                <a:cxn ang="0">
                  <a:pos x="T2" y="T3"/>
                </a:cxn>
                <a:cxn ang="0">
                  <a:pos x="T4" y="T5"/>
                </a:cxn>
              </a:cxnLst>
              <a:rect l="0" t="0" r="r" b="b"/>
              <a:pathLst>
                <a:path w="21684" h="21600" fill="none" extrusionOk="0">
                  <a:moveTo>
                    <a:pt x="-1" y="0"/>
                  </a:moveTo>
                  <a:cubicBezTo>
                    <a:pt x="27" y="0"/>
                    <a:pt x="55" y="-1"/>
                    <a:pt x="84" y="-1"/>
                  </a:cubicBezTo>
                  <a:cubicBezTo>
                    <a:pt x="12013" y="-1"/>
                    <a:pt x="21684" y="9670"/>
                    <a:pt x="21684" y="21600"/>
                  </a:cubicBezTo>
                </a:path>
                <a:path w="21684" h="21600" stroke="0" extrusionOk="0">
                  <a:moveTo>
                    <a:pt x="-1" y="0"/>
                  </a:moveTo>
                  <a:cubicBezTo>
                    <a:pt x="27" y="0"/>
                    <a:pt x="55" y="-1"/>
                    <a:pt x="84" y="-1"/>
                  </a:cubicBezTo>
                  <a:cubicBezTo>
                    <a:pt x="12013" y="-1"/>
                    <a:pt x="21684" y="9670"/>
                    <a:pt x="21684" y="21600"/>
                  </a:cubicBezTo>
                  <a:lnTo>
                    <a:pt x="84" y="21600"/>
                  </a:lnTo>
                  <a:close/>
                </a:path>
              </a:pathLst>
            </a:custGeom>
            <a:noFill/>
            <a:ln w="38100" cap="rnd" cmpd="sng">
              <a:solidFill>
                <a:schemeClr val="folHlink"/>
              </a:solidFill>
              <a:round/>
              <a:headEnd type="triangle" w="med" len="med"/>
              <a:tailEnd/>
            </a:ln>
            <a:effectLst/>
          </p:spPr>
          <p:txBody>
            <a:bodyPr wrap="none" anchor="ctr">
              <a:prstTxWarp prst="textNoShape">
                <a:avLst/>
              </a:prstTxWarp>
            </a:bodyPr>
            <a:lstStyle/>
            <a:p>
              <a:endParaRPr lang="ja-JP" altLang="en-US"/>
            </a:p>
          </p:txBody>
        </p:sp>
        <p:sp>
          <p:nvSpPr>
            <p:cNvPr id="85" name="Rectangle 106"/>
            <p:cNvSpPr>
              <a:spLocks noChangeArrowheads="1"/>
            </p:cNvSpPr>
            <p:nvPr/>
          </p:nvSpPr>
          <p:spPr bwMode="auto">
            <a:xfrm>
              <a:off x="4623" y="1035"/>
              <a:ext cx="1422" cy="61"/>
            </a:xfrm>
            <a:prstGeom prst="rect">
              <a:avLst/>
            </a:prstGeom>
            <a:noFill/>
            <a:ln w="9525">
              <a:noFill/>
              <a:miter lim="800000"/>
              <a:headEnd/>
              <a:tailEnd/>
            </a:ln>
            <a:effectLst/>
          </p:spPr>
          <p:txBody>
            <a:bodyPr wrap="none" anchor="ctr">
              <a:prstTxWarp prst="textNoShape">
                <a:avLst/>
              </a:prstTxWarp>
            </a:bodyPr>
            <a:lstStyle/>
            <a:p>
              <a:endParaRPr lang="ja-JP" altLang="en-US"/>
            </a:p>
          </p:txBody>
        </p:sp>
        <p:sp>
          <p:nvSpPr>
            <p:cNvPr id="86" name="Freeform 107"/>
            <p:cNvSpPr>
              <a:spLocks/>
            </p:cNvSpPr>
            <p:nvPr/>
          </p:nvSpPr>
          <p:spPr bwMode="auto">
            <a:xfrm>
              <a:off x="1082" y="2555"/>
              <a:ext cx="127" cy="68"/>
            </a:xfrm>
            <a:custGeom>
              <a:avLst/>
              <a:gdLst/>
              <a:ahLst/>
              <a:cxnLst>
                <a:cxn ang="0">
                  <a:pos x="88" y="0"/>
                </a:cxn>
                <a:cxn ang="0">
                  <a:pos x="110" y="23"/>
                </a:cxn>
                <a:cxn ang="0">
                  <a:pos x="0" y="80"/>
                </a:cxn>
                <a:cxn ang="0">
                  <a:pos x="88" y="0"/>
                </a:cxn>
              </a:cxnLst>
              <a:rect l="0" t="0" r="r" b="b"/>
              <a:pathLst>
                <a:path w="111" h="81">
                  <a:moveTo>
                    <a:pt x="88" y="0"/>
                  </a:moveTo>
                  <a:lnTo>
                    <a:pt x="110" y="23"/>
                  </a:lnTo>
                  <a:lnTo>
                    <a:pt x="0" y="80"/>
                  </a:lnTo>
                  <a:lnTo>
                    <a:pt x="88" y="0"/>
                  </a:lnTo>
                </a:path>
              </a:pathLst>
            </a:custGeom>
            <a:solidFill>
              <a:srgbClr val="FFFFFF"/>
            </a:solidFill>
            <a:ln w="12700" cap="rnd" cmpd="sng">
              <a:noFill/>
              <a:prstDash val="solid"/>
              <a:round/>
              <a:headEnd type="none" w="med" len="med"/>
              <a:tailEnd type="none" w="med" len="med"/>
            </a:ln>
            <a:effectLst/>
          </p:spPr>
          <p:txBody>
            <a:bodyPr>
              <a:prstTxWarp prst="textNoShape">
                <a:avLst/>
              </a:prstTxWarp>
            </a:bodyPr>
            <a:lstStyle/>
            <a:p>
              <a:endParaRPr lang="ja-JP" altLang="en-US"/>
            </a:p>
          </p:txBody>
        </p:sp>
        <p:sp>
          <p:nvSpPr>
            <p:cNvPr id="87" name="Freeform 108"/>
            <p:cNvSpPr>
              <a:spLocks/>
            </p:cNvSpPr>
            <p:nvPr/>
          </p:nvSpPr>
          <p:spPr bwMode="auto">
            <a:xfrm>
              <a:off x="948" y="2644"/>
              <a:ext cx="105" cy="71"/>
            </a:xfrm>
            <a:custGeom>
              <a:avLst/>
              <a:gdLst/>
              <a:ahLst/>
              <a:cxnLst>
                <a:cxn ang="0">
                  <a:pos x="90" y="0"/>
                </a:cxn>
                <a:cxn ang="0">
                  <a:pos x="0" y="83"/>
                </a:cxn>
              </a:cxnLst>
              <a:rect l="0" t="0" r="r" b="b"/>
              <a:pathLst>
                <a:path w="91" h="84">
                  <a:moveTo>
                    <a:pt x="90" y="0"/>
                  </a:moveTo>
                  <a:lnTo>
                    <a:pt x="0" y="83"/>
                  </a:lnTo>
                </a:path>
              </a:pathLst>
            </a:custGeom>
            <a:noFill/>
            <a:ln w="12700" cap="rnd" cmpd="sng">
              <a:solidFill>
                <a:schemeClr val="folHlink"/>
              </a:solidFill>
              <a:prstDash val="solid"/>
              <a:round/>
              <a:headEnd type="none" w="med" len="med"/>
              <a:tailEnd type="none" w="med" len="med"/>
            </a:ln>
            <a:effectLst/>
          </p:spPr>
          <p:txBody>
            <a:bodyPr>
              <a:prstTxWarp prst="textNoShape">
                <a:avLst/>
              </a:prstTxWarp>
            </a:bodyPr>
            <a:lstStyle/>
            <a:p>
              <a:endParaRPr lang="ja-JP" altLang="en-US"/>
            </a:p>
          </p:txBody>
        </p:sp>
        <p:sp>
          <p:nvSpPr>
            <p:cNvPr id="88" name="Freeform 109"/>
            <p:cNvSpPr>
              <a:spLocks/>
            </p:cNvSpPr>
            <p:nvPr/>
          </p:nvSpPr>
          <p:spPr bwMode="auto">
            <a:xfrm>
              <a:off x="1244" y="2350"/>
              <a:ext cx="241" cy="164"/>
            </a:xfrm>
            <a:custGeom>
              <a:avLst/>
              <a:gdLst/>
              <a:ahLst/>
              <a:cxnLst>
                <a:cxn ang="0">
                  <a:pos x="186" y="0"/>
                </a:cxn>
                <a:cxn ang="0">
                  <a:pos x="210" y="25"/>
                </a:cxn>
                <a:cxn ang="0">
                  <a:pos x="24" y="194"/>
                </a:cxn>
                <a:cxn ang="0">
                  <a:pos x="0" y="169"/>
                </a:cxn>
                <a:cxn ang="0">
                  <a:pos x="186" y="0"/>
                </a:cxn>
              </a:cxnLst>
              <a:rect l="0" t="0" r="r" b="b"/>
              <a:pathLst>
                <a:path w="211" h="195">
                  <a:moveTo>
                    <a:pt x="186" y="0"/>
                  </a:moveTo>
                  <a:lnTo>
                    <a:pt x="210" y="25"/>
                  </a:lnTo>
                  <a:lnTo>
                    <a:pt x="24" y="194"/>
                  </a:lnTo>
                  <a:lnTo>
                    <a:pt x="0" y="169"/>
                  </a:lnTo>
                  <a:lnTo>
                    <a:pt x="186" y="0"/>
                  </a:lnTo>
                </a:path>
              </a:pathLst>
            </a:custGeom>
            <a:solidFill>
              <a:srgbClr val="F6BF69"/>
            </a:solidFill>
            <a:ln w="12700" cap="rnd" cmpd="sng">
              <a:noFill/>
              <a:prstDash val="solid"/>
              <a:round/>
              <a:headEnd type="none" w="med" len="med"/>
              <a:tailEnd type="none" w="med" len="med"/>
            </a:ln>
            <a:effectLst/>
          </p:spPr>
          <p:txBody>
            <a:bodyPr>
              <a:prstTxWarp prst="textNoShape">
                <a:avLst/>
              </a:prstTxWarp>
            </a:bodyPr>
            <a:lstStyle/>
            <a:p>
              <a:endParaRPr lang="ja-JP" altLang="en-US"/>
            </a:p>
          </p:txBody>
        </p:sp>
        <p:sp>
          <p:nvSpPr>
            <p:cNvPr id="89" name="Arc 110"/>
            <p:cNvSpPr>
              <a:spLocks/>
            </p:cNvSpPr>
            <p:nvPr/>
          </p:nvSpPr>
          <p:spPr bwMode="auto">
            <a:xfrm rot="10800000">
              <a:off x="1210" y="2483"/>
              <a:ext cx="641" cy="363"/>
            </a:xfrm>
            <a:custGeom>
              <a:avLst/>
              <a:gdLst>
                <a:gd name="G0" fmla="+- 38 0 0"/>
                <a:gd name="G1" fmla="+- 0 0 0"/>
                <a:gd name="G2" fmla="+- 21600 0 0"/>
                <a:gd name="T0" fmla="*/ 21638 w 21638"/>
                <a:gd name="T1" fmla="*/ 0 h 21600"/>
                <a:gd name="T2" fmla="*/ 0 w 21638"/>
                <a:gd name="T3" fmla="*/ 21599 h 21600"/>
                <a:gd name="T4" fmla="*/ 38 w 21638"/>
                <a:gd name="T5" fmla="*/ 0 h 21600"/>
              </a:gdLst>
              <a:ahLst/>
              <a:cxnLst>
                <a:cxn ang="0">
                  <a:pos x="T0" y="T1"/>
                </a:cxn>
                <a:cxn ang="0">
                  <a:pos x="T2" y="T3"/>
                </a:cxn>
                <a:cxn ang="0">
                  <a:pos x="T4" y="T5"/>
                </a:cxn>
              </a:cxnLst>
              <a:rect l="0" t="0" r="r" b="b"/>
              <a:pathLst>
                <a:path w="21638" h="21600" fill="none" extrusionOk="0">
                  <a:moveTo>
                    <a:pt x="21638" y="0"/>
                  </a:moveTo>
                  <a:cubicBezTo>
                    <a:pt x="21638" y="11929"/>
                    <a:pt x="11967" y="21600"/>
                    <a:pt x="38" y="21600"/>
                  </a:cubicBezTo>
                  <a:cubicBezTo>
                    <a:pt x="25" y="21599"/>
                    <a:pt x="12" y="21599"/>
                    <a:pt x="-1" y="21599"/>
                  </a:cubicBezTo>
                </a:path>
                <a:path w="21638" h="21600" stroke="0" extrusionOk="0">
                  <a:moveTo>
                    <a:pt x="21638" y="0"/>
                  </a:moveTo>
                  <a:cubicBezTo>
                    <a:pt x="21638" y="11929"/>
                    <a:pt x="11967" y="21600"/>
                    <a:pt x="38" y="21600"/>
                  </a:cubicBezTo>
                  <a:cubicBezTo>
                    <a:pt x="25" y="21599"/>
                    <a:pt x="12" y="21599"/>
                    <a:pt x="-1" y="21599"/>
                  </a:cubicBezTo>
                  <a:lnTo>
                    <a:pt x="38" y="0"/>
                  </a:lnTo>
                  <a:close/>
                </a:path>
              </a:pathLst>
            </a:custGeom>
            <a:noFill/>
            <a:ln w="38100" cap="rnd" cmpd="sng">
              <a:solidFill>
                <a:schemeClr val="folHlink"/>
              </a:solidFill>
              <a:round/>
              <a:headEnd/>
              <a:tailEnd type="triangle" w="med" len="med"/>
            </a:ln>
            <a:effectLst/>
          </p:spPr>
          <p:txBody>
            <a:bodyPr wrap="none" anchor="ctr">
              <a:prstTxWarp prst="textNoShape">
                <a:avLst/>
              </a:prstTxWarp>
            </a:bodyPr>
            <a:lstStyle/>
            <a:p>
              <a:endParaRPr lang="ja-JP" altLang="en-US"/>
            </a:p>
          </p:txBody>
        </p:sp>
        <p:sp>
          <p:nvSpPr>
            <p:cNvPr id="90" name="Rectangle 111"/>
            <p:cNvSpPr>
              <a:spLocks noChangeArrowheads="1"/>
            </p:cNvSpPr>
            <p:nvPr/>
          </p:nvSpPr>
          <p:spPr bwMode="auto">
            <a:xfrm>
              <a:off x="249" y="1270"/>
              <a:ext cx="1531" cy="267"/>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762000" eaLnBrk="1" hangingPunct="1">
                <a:lnSpc>
                  <a:spcPct val="110000"/>
                </a:lnSpc>
              </a:pPr>
              <a:r>
                <a:rPr kumimoji="1" lang="ja-JP" altLang="en-US" sz="2000" b="1" dirty="0" smtClean="0">
                  <a:latin typeface="ヒラギノ丸ゴ Pro W4"/>
                  <a:ea typeface="ヒラギノ丸ゴ Pro W4"/>
                  <a:cs typeface="ヒラギノ丸ゴ Pro W4"/>
                </a:rPr>
                <a:t>骨・軟部肉腫</a:t>
              </a:r>
              <a:endParaRPr kumimoji="1" lang="ja-JP" altLang="en-US" sz="2000" b="1" dirty="0">
                <a:latin typeface="ヒラギノ丸ゴ Pro W4"/>
                <a:ea typeface="ヒラギノ丸ゴ Pro W4"/>
                <a:cs typeface="ヒラギノ丸ゴ Pro W4"/>
              </a:endParaRPr>
            </a:p>
          </p:txBody>
        </p:sp>
        <p:sp>
          <p:nvSpPr>
            <p:cNvPr id="91" name="Rectangle 112"/>
            <p:cNvSpPr>
              <a:spLocks noChangeArrowheads="1"/>
            </p:cNvSpPr>
            <p:nvPr/>
          </p:nvSpPr>
          <p:spPr bwMode="auto">
            <a:xfrm>
              <a:off x="3383" y="706"/>
              <a:ext cx="1849" cy="267"/>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762000" eaLnBrk="1" hangingPunct="1">
                <a:lnSpc>
                  <a:spcPct val="110000"/>
                </a:lnSpc>
              </a:pPr>
              <a:r>
                <a:rPr kumimoji="1" lang="ja-JP" altLang="en-US" sz="2000" dirty="0">
                  <a:solidFill>
                    <a:srgbClr val="000000"/>
                  </a:solidFill>
                  <a:latin typeface="ヒラギノ丸ゴ Pro W4"/>
                  <a:ea typeface="ヒラギノ丸ゴ Pro W4"/>
                  <a:cs typeface="ヒラギノ丸ゴ Pro W4"/>
                </a:rPr>
                <a:t>腫瘍掻爬</a:t>
              </a:r>
              <a:r>
                <a:rPr kumimoji="1" lang="en-US" altLang="ja-JP" sz="2000" dirty="0">
                  <a:solidFill>
                    <a:srgbClr val="000000"/>
                  </a:solidFill>
                  <a:latin typeface="ヒラギノ丸ゴ Pro W4"/>
                  <a:ea typeface="ヒラギノ丸ゴ Pro W4"/>
                  <a:cs typeface="ヒラギノ丸ゴ Pro W4"/>
                </a:rPr>
                <a:t>/</a:t>
              </a:r>
              <a:r>
                <a:rPr kumimoji="1" lang="ja-JP" altLang="en-US" sz="2000" dirty="0">
                  <a:solidFill>
                    <a:srgbClr val="000000"/>
                  </a:solidFill>
                  <a:latin typeface="ヒラギノ丸ゴ Pro W4"/>
                  <a:ea typeface="ヒラギノ丸ゴ Pro W4"/>
                  <a:cs typeface="ヒラギノ丸ゴ Pro W4"/>
                </a:rPr>
                <a:t>辺縁切除</a:t>
              </a:r>
            </a:p>
          </p:txBody>
        </p:sp>
        <p:sp>
          <p:nvSpPr>
            <p:cNvPr id="92" name="Rectangle 113"/>
            <p:cNvSpPr>
              <a:spLocks noChangeArrowheads="1"/>
            </p:cNvSpPr>
            <p:nvPr/>
          </p:nvSpPr>
          <p:spPr bwMode="auto">
            <a:xfrm>
              <a:off x="3634" y="2253"/>
              <a:ext cx="1366" cy="267"/>
            </a:xfrm>
            <a:prstGeom prst="rect">
              <a:avLst/>
            </a:prstGeom>
            <a:noFill/>
            <a:ln w="12700">
              <a:noFill/>
              <a:miter lim="800000"/>
              <a:headEnd/>
              <a:tailEnd/>
            </a:ln>
            <a:effectLst/>
          </p:spPr>
          <p:txBody>
            <a:bodyPr wrap="square" lIns="90487" tIns="44450" rIns="90487" bIns="44450">
              <a:prstTxWarp prst="textNoShape">
                <a:avLst/>
              </a:prstTxWarp>
              <a:spAutoFit/>
            </a:bodyPr>
            <a:lstStyle/>
            <a:p>
              <a:pPr defTabSz="762000" eaLnBrk="1" hangingPunct="1">
                <a:lnSpc>
                  <a:spcPct val="110000"/>
                </a:lnSpc>
              </a:pPr>
              <a:r>
                <a:rPr kumimoji="1" lang="en-US" altLang="ja-JP" sz="2000" dirty="0" smtClean="0">
                  <a:solidFill>
                    <a:srgbClr val="008000"/>
                  </a:solidFill>
                  <a:latin typeface="ヒラギノ丸ゴ Pro W4"/>
                  <a:ea typeface="ヒラギノ丸ゴ Pro W4"/>
                  <a:cs typeface="ヒラギノ丸ゴ Pro W4"/>
                </a:rPr>
                <a:t>(</a:t>
              </a:r>
              <a:r>
                <a:rPr kumimoji="1" lang="ja-JP" altLang="en-US" sz="2000" dirty="0" smtClean="0">
                  <a:solidFill>
                    <a:srgbClr val="008000"/>
                  </a:solidFill>
                  <a:latin typeface="ヒラギノ丸ゴ Pro W4"/>
                  <a:ea typeface="ヒラギノ丸ゴ Pro W4"/>
                  <a:cs typeface="ヒラギノ丸ゴ Pro W4"/>
                </a:rPr>
                <a:t>光線力学治療</a:t>
              </a:r>
              <a:r>
                <a:rPr kumimoji="1" lang="en-US" altLang="ja-JP" sz="2000" dirty="0" smtClean="0">
                  <a:solidFill>
                    <a:srgbClr val="008000"/>
                  </a:solidFill>
                  <a:latin typeface="ヒラギノ丸ゴ Pro W4"/>
                  <a:ea typeface="ヒラギノ丸ゴ Pro W4"/>
                  <a:cs typeface="ヒラギノ丸ゴ Pro W4"/>
                </a:rPr>
                <a:t>)</a:t>
              </a:r>
              <a:endParaRPr kumimoji="1" lang="ja-JP" altLang="en-US" sz="2000" dirty="0">
                <a:solidFill>
                  <a:srgbClr val="008000"/>
                </a:solidFill>
                <a:latin typeface="ヒラギノ丸ゴ Pro W4"/>
                <a:ea typeface="ヒラギノ丸ゴ Pro W4"/>
                <a:cs typeface="ヒラギノ丸ゴ Pro W4"/>
              </a:endParaRPr>
            </a:p>
          </p:txBody>
        </p:sp>
        <p:sp>
          <p:nvSpPr>
            <p:cNvPr id="93" name="Text Box 116"/>
            <p:cNvSpPr txBox="1">
              <a:spLocks noChangeArrowheads="1"/>
            </p:cNvSpPr>
            <p:nvPr/>
          </p:nvSpPr>
          <p:spPr bwMode="auto">
            <a:xfrm>
              <a:off x="3443" y="3728"/>
              <a:ext cx="1789" cy="446"/>
            </a:xfrm>
            <a:prstGeom prst="rect">
              <a:avLst/>
            </a:prstGeom>
            <a:noFill/>
            <a:ln w="9525">
              <a:noFill/>
              <a:miter lim="800000"/>
              <a:headEnd/>
              <a:tailEnd/>
            </a:ln>
            <a:effectLst/>
          </p:spPr>
          <p:txBody>
            <a:bodyPr wrap="square">
              <a:prstTxWarp prst="textNoShape">
                <a:avLst/>
              </a:prstTxWarp>
              <a:spAutoFit/>
            </a:bodyPr>
            <a:lstStyle/>
            <a:p>
              <a:pPr eaLnBrk="1" hangingPunct="1"/>
              <a:r>
                <a:rPr lang="en-US" altLang="ja-JP" sz="2000" dirty="0" smtClean="0">
                  <a:solidFill>
                    <a:srgbClr val="008000"/>
                  </a:solidFill>
                  <a:latin typeface="ヒラギノ丸ゴ Pro W4"/>
                  <a:ea typeface="ヒラギノ丸ゴ Pro W4"/>
                  <a:cs typeface="ヒラギノ丸ゴ Pro W4"/>
                </a:rPr>
                <a:t>+</a:t>
              </a:r>
              <a:r>
                <a:rPr lang="ja-JP" altLang="en-US" sz="2000" dirty="0" smtClean="0">
                  <a:solidFill>
                    <a:srgbClr val="008000"/>
                  </a:solidFill>
                  <a:latin typeface="ヒラギノ丸ゴ Pro W4"/>
                  <a:ea typeface="ヒラギノ丸ゴ Pro W4"/>
                  <a:cs typeface="ヒラギノ丸ゴ Pro W4"/>
                </a:rPr>
                <a:t>術後</a:t>
              </a:r>
              <a:r>
                <a:rPr kumimoji="1" lang="ja-JP" altLang="en-US" sz="2000" dirty="0" smtClean="0">
                  <a:solidFill>
                    <a:srgbClr val="008000"/>
                  </a:solidFill>
                  <a:latin typeface="ヒラギノ丸ゴ Pro W4"/>
                  <a:ea typeface="ヒラギノ丸ゴ Pro W4"/>
                  <a:cs typeface="ヒラギノ丸ゴ Pro W4"/>
                </a:rPr>
                <a:t>放射</a:t>
              </a:r>
              <a:r>
                <a:rPr kumimoji="1" lang="ja-JP" altLang="en-US" sz="2000" dirty="0">
                  <a:solidFill>
                    <a:srgbClr val="008000"/>
                  </a:solidFill>
                  <a:latin typeface="ヒラギノ丸ゴ Pro W4"/>
                  <a:ea typeface="ヒラギノ丸ゴ Pro W4"/>
                  <a:cs typeface="ヒラギノ丸ゴ Pro W4"/>
                </a:rPr>
                <a:t>線</a:t>
              </a:r>
              <a:r>
                <a:rPr kumimoji="1" lang="ja-JP" altLang="en-US" sz="2000" dirty="0" smtClean="0">
                  <a:solidFill>
                    <a:srgbClr val="008000"/>
                  </a:solidFill>
                  <a:latin typeface="ヒラギノ丸ゴ Pro W4"/>
                  <a:ea typeface="ヒラギノ丸ゴ Pro W4"/>
                  <a:cs typeface="ヒラギノ丸ゴ Pro W4"/>
                </a:rPr>
                <a:t>照射</a:t>
              </a:r>
              <a:r>
                <a:rPr kumimoji="1" lang="en-US" altLang="ja-JP" sz="2000" dirty="0" smtClean="0">
                  <a:solidFill>
                    <a:srgbClr val="008000"/>
                  </a:solidFill>
                  <a:latin typeface="ヒラギノ丸ゴ Pro W4"/>
                  <a:ea typeface="ヒラギノ丸ゴ Pro W4"/>
                  <a:cs typeface="ヒラギノ丸ゴ Pro W4"/>
                </a:rPr>
                <a:t> 5Gy</a:t>
              </a:r>
            </a:p>
            <a:p>
              <a:pPr eaLnBrk="1" hangingPunct="1"/>
              <a:r>
                <a:rPr kumimoji="1" lang="ja-JP" altLang="en-US" sz="2000" dirty="0" smtClean="0">
                  <a:solidFill>
                    <a:srgbClr val="008000"/>
                  </a:solidFill>
                  <a:latin typeface="ヒラギノ丸ゴ Pro W4"/>
                  <a:ea typeface="ヒラギノ丸ゴ Pro W4"/>
                  <a:cs typeface="ヒラギノ丸ゴ Pro W4"/>
                </a:rPr>
                <a:t>（放射線力学治療）</a:t>
              </a:r>
              <a:endParaRPr kumimoji="1" lang="ja-JP" altLang="en-US" sz="2000" dirty="0">
                <a:solidFill>
                  <a:srgbClr val="008000"/>
                </a:solidFill>
                <a:latin typeface="ヒラギノ丸ゴ Pro W4"/>
                <a:ea typeface="ヒラギノ丸ゴ Pro W4"/>
                <a:cs typeface="ヒラギノ丸ゴ Pro W4"/>
              </a:endParaRPr>
            </a:p>
          </p:txBody>
        </p:sp>
      </p:grpSp>
      <p:sp>
        <p:nvSpPr>
          <p:cNvPr id="94" name="Oval 118"/>
          <p:cNvSpPr>
            <a:spLocks noChangeArrowheads="1"/>
          </p:cNvSpPr>
          <p:nvPr/>
        </p:nvSpPr>
        <p:spPr bwMode="auto">
          <a:xfrm>
            <a:off x="4706938" y="2044700"/>
            <a:ext cx="2209800" cy="889000"/>
          </a:xfrm>
          <a:prstGeom prst="ellipse">
            <a:avLst/>
          </a:prstGeom>
          <a:noFill/>
          <a:ln w="19050">
            <a:solidFill>
              <a:schemeClr val="bg2"/>
            </a:solidFill>
            <a:round/>
            <a:headEnd/>
            <a:tailEnd/>
          </a:ln>
          <a:effectLst/>
        </p:spPr>
        <p:txBody>
          <a:bodyPr wrap="none" anchor="ctr">
            <a:prstTxWarp prst="textNoShape">
              <a:avLst/>
            </a:prstTxWarp>
          </a:bodyPr>
          <a:lstStyle/>
          <a:p>
            <a:endParaRPr lang="ja-JP" altLang="en-US"/>
          </a:p>
        </p:txBody>
      </p:sp>
      <p:sp>
        <p:nvSpPr>
          <p:cNvPr id="95" name="Text Box 119"/>
          <p:cNvSpPr txBox="1">
            <a:spLocks noChangeArrowheads="1"/>
          </p:cNvSpPr>
          <p:nvPr/>
        </p:nvSpPr>
        <p:spPr bwMode="auto">
          <a:xfrm>
            <a:off x="5037237" y="3746500"/>
            <a:ext cx="1479892" cy="400110"/>
          </a:xfrm>
          <a:prstGeom prst="rect">
            <a:avLst/>
          </a:prstGeom>
          <a:noFill/>
          <a:ln w="9525">
            <a:noFill/>
            <a:miter lim="800000"/>
            <a:headEnd/>
            <a:tailEnd/>
          </a:ln>
          <a:effectLst/>
        </p:spPr>
        <p:txBody>
          <a:bodyPr wrap="none">
            <a:prstTxWarp prst="textNoShape">
              <a:avLst/>
            </a:prstTxWarp>
            <a:spAutoFit/>
          </a:bodyPr>
          <a:lstStyle/>
          <a:p>
            <a:pPr eaLnBrk="1" hangingPunct="1"/>
            <a:r>
              <a:rPr kumimoji="1" lang="ja-JP" altLang="en-US" sz="2000" dirty="0">
                <a:solidFill>
                  <a:srgbClr val="FFFFFF"/>
                </a:solidFill>
                <a:latin typeface="ヒラギノ丸ゴ Pro W4"/>
                <a:ea typeface="ヒラギノ丸ゴ Pro W4"/>
                <a:cs typeface="ヒラギノ丸ゴ Pro W4"/>
              </a:rPr>
              <a:t>励起光照射</a:t>
            </a:r>
          </a:p>
        </p:txBody>
      </p:sp>
      <p:sp>
        <p:nvSpPr>
          <p:cNvPr id="96" name="テキスト ボックス 95"/>
          <p:cNvSpPr txBox="1"/>
          <p:nvPr/>
        </p:nvSpPr>
        <p:spPr>
          <a:xfrm>
            <a:off x="2119918" y="3059121"/>
            <a:ext cx="428322" cy="369332"/>
          </a:xfrm>
          <a:prstGeom prst="rect">
            <a:avLst/>
          </a:prstGeom>
          <a:noFill/>
        </p:spPr>
        <p:txBody>
          <a:bodyPr wrap="none" rtlCol="0">
            <a:spAutoFit/>
          </a:bodyPr>
          <a:lstStyle/>
          <a:p>
            <a:r>
              <a:rPr kumimoji="1" lang="en-US" altLang="ja-JP" dirty="0" smtClean="0">
                <a:latin typeface="ヒラギノ丸ゴ Pro W4"/>
                <a:ea typeface="ヒラギノ丸ゴ Pro W4"/>
                <a:cs typeface="ヒラギノ丸ゴ Pro W4"/>
              </a:rPr>
              <a:t>①</a:t>
            </a:r>
            <a:endParaRPr kumimoji="1" lang="ja-JP" altLang="en-US" dirty="0">
              <a:latin typeface="ヒラギノ丸ゴ Pro W4"/>
              <a:ea typeface="ヒラギノ丸ゴ Pro W4"/>
              <a:cs typeface="ヒラギノ丸ゴ Pro W4"/>
            </a:endParaRPr>
          </a:p>
        </p:txBody>
      </p:sp>
      <p:sp>
        <p:nvSpPr>
          <p:cNvPr id="97" name="テキスト ボックス 96"/>
          <p:cNvSpPr txBox="1"/>
          <p:nvPr/>
        </p:nvSpPr>
        <p:spPr>
          <a:xfrm>
            <a:off x="5496791" y="3072337"/>
            <a:ext cx="428322" cy="369332"/>
          </a:xfrm>
          <a:prstGeom prst="rect">
            <a:avLst/>
          </a:prstGeom>
          <a:noFill/>
        </p:spPr>
        <p:txBody>
          <a:bodyPr wrap="none" rtlCol="0">
            <a:spAutoFit/>
          </a:bodyPr>
          <a:lstStyle/>
          <a:p>
            <a:r>
              <a:rPr lang="en-US" altLang="ja-JP" dirty="0" smtClean="0">
                <a:solidFill>
                  <a:srgbClr val="000000"/>
                </a:solidFill>
                <a:latin typeface="ヒラギノ丸ゴ Pro W4"/>
                <a:ea typeface="ヒラギノ丸ゴ Pro W4"/>
                <a:cs typeface="ヒラギノ丸ゴ Pro W4"/>
              </a:rPr>
              <a:t>②</a:t>
            </a:r>
            <a:endParaRPr kumimoji="1" lang="ja-JP" altLang="en-US" dirty="0">
              <a:solidFill>
                <a:srgbClr val="000000"/>
              </a:solidFill>
              <a:latin typeface="ヒラギノ丸ゴ Pro W4"/>
              <a:ea typeface="ヒラギノ丸ゴ Pro W4"/>
              <a:cs typeface="ヒラギノ丸ゴ Pro W4"/>
            </a:endParaRPr>
          </a:p>
        </p:txBody>
      </p:sp>
      <p:sp>
        <p:nvSpPr>
          <p:cNvPr id="98" name="テキスト ボックス 97"/>
          <p:cNvSpPr txBox="1"/>
          <p:nvPr/>
        </p:nvSpPr>
        <p:spPr>
          <a:xfrm>
            <a:off x="2119918" y="5593803"/>
            <a:ext cx="428322" cy="369332"/>
          </a:xfrm>
          <a:prstGeom prst="rect">
            <a:avLst/>
          </a:prstGeom>
          <a:noFill/>
        </p:spPr>
        <p:txBody>
          <a:bodyPr wrap="none" rtlCol="0">
            <a:spAutoFit/>
          </a:bodyPr>
          <a:lstStyle/>
          <a:p>
            <a:r>
              <a:rPr lang="en-US" altLang="ja-JP" dirty="0" smtClean="0">
                <a:solidFill>
                  <a:srgbClr val="000000"/>
                </a:solidFill>
                <a:latin typeface="ヒラギノ丸ゴ Pro W4"/>
                <a:ea typeface="ヒラギノ丸ゴ Pro W4"/>
                <a:cs typeface="ヒラギノ丸ゴ Pro W4"/>
              </a:rPr>
              <a:t>③</a:t>
            </a:r>
            <a:endParaRPr kumimoji="1" lang="ja-JP" altLang="en-US" dirty="0">
              <a:solidFill>
                <a:srgbClr val="000000"/>
              </a:solidFill>
              <a:latin typeface="ヒラギノ丸ゴ Pro W4"/>
              <a:ea typeface="ヒラギノ丸ゴ Pro W4"/>
              <a:cs typeface="ヒラギノ丸ゴ Pro W4"/>
            </a:endParaRPr>
          </a:p>
        </p:txBody>
      </p:sp>
      <p:sp>
        <p:nvSpPr>
          <p:cNvPr id="99" name="テキスト ボックス 98"/>
          <p:cNvSpPr txBox="1"/>
          <p:nvPr/>
        </p:nvSpPr>
        <p:spPr>
          <a:xfrm>
            <a:off x="5563476" y="5593803"/>
            <a:ext cx="428322" cy="369332"/>
          </a:xfrm>
          <a:prstGeom prst="rect">
            <a:avLst/>
          </a:prstGeom>
          <a:noFill/>
        </p:spPr>
        <p:txBody>
          <a:bodyPr wrap="none" rtlCol="0">
            <a:spAutoFit/>
          </a:bodyPr>
          <a:lstStyle/>
          <a:p>
            <a:r>
              <a:rPr kumimoji="1" lang="en-US" altLang="ja-JP" dirty="0" smtClean="0">
                <a:solidFill>
                  <a:srgbClr val="000000"/>
                </a:solidFill>
                <a:latin typeface="ヒラギノ丸ゴ Pro W4"/>
                <a:ea typeface="ヒラギノ丸ゴ Pro W4"/>
                <a:cs typeface="ヒラギノ丸ゴ Pro W4"/>
              </a:rPr>
              <a:t>④</a:t>
            </a:r>
            <a:endParaRPr kumimoji="1" lang="ja-JP" altLang="en-US" dirty="0">
              <a:solidFill>
                <a:srgbClr val="000000"/>
              </a:solidFill>
              <a:latin typeface="ヒラギノ丸ゴ Pro W4"/>
              <a:ea typeface="ヒラギノ丸ゴ Pro W4"/>
              <a:cs typeface="ヒラギノ丸ゴ Pro W4"/>
            </a:endParaRPr>
          </a:p>
        </p:txBody>
      </p:sp>
      <p:sp>
        <p:nvSpPr>
          <p:cNvPr id="100" name="曲折矢印 99"/>
          <p:cNvSpPr/>
          <p:nvPr/>
        </p:nvSpPr>
        <p:spPr>
          <a:xfrm rot="10800000" flipH="1">
            <a:off x="5747188" y="5988533"/>
            <a:ext cx="527487" cy="468145"/>
          </a:xfrm>
          <a:prstGeom prst="bentArrow">
            <a:avLst>
              <a:gd name="adj1" fmla="val 25000"/>
              <a:gd name="adj2" fmla="val 25772"/>
              <a:gd name="adj3" fmla="val 25000"/>
              <a:gd name="adj4" fmla="val 43750"/>
            </a:avLst>
          </a:prstGeom>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98273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3366FF"/>
                </a:solidFill>
                <a:latin typeface="ヒラギノ丸ゴ Pro W4"/>
                <a:ea typeface="ヒラギノ丸ゴ Pro W4"/>
                <a:cs typeface="ヒラギノ丸ゴ Pro W4"/>
              </a:rPr>
              <a:t>本日の講演</a:t>
            </a:r>
            <a:endParaRPr lang="ja-JP" altLang="en-US" dirty="0">
              <a:solidFill>
                <a:srgbClr val="3366FF"/>
              </a:solidFill>
              <a:latin typeface="ヒラギノ丸ゴ Pro W4"/>
              <a:ea typeface="ヒラギノ丸ゴ Pro W4"/>
              <a:cs typeface="ヒラギノ丸ゴ Pro W4"/>
            </a:endParaRPr>
          </a:p>
        </p:txBody>
      </p:sp>
      <p:sp>
        <p:nvSpPr>
          <p:cNvPr id="3" name="コンテンツ プレースホルダ 2"/>
          <p:cNvSpPr>
            <a:spLocks noGrp="1"/>
          </p:cNvSpPr>
          <p:nvPr>
            <p:ph idx="1"/>
          </p:nvPr>
        </p:nvSpPr>
        <p:spPr/>
        <p:txBody>
          <a:bodyPr>
            <a:noAutofit/>
          </a:bodyPr>
          <a:lstStyle/>
          <a:p>
            <a:pPr>
              <a:buNone/>
            </a:pPr>
            <a:r>
              <a:rPr lang="ja-JP" altLang="en-US" sz="2800" dirty="0" smtClean="0">
                <a:latin typeface="ヒラギノ丸ゴ Pro W4"/>
                <a:ea typeface="ヒラギノ丸ゴ Pro W4"/>
                <a:cs typeface="ヒラギノ丸ゴ Pro W4"/>
              </a:rPr>
              <a:t>診断法</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①FDG-PET</a:t>
            </a:r>
          </a:p>
          <a:p>
            <a:pPr>
              <a:buNone/>
            </a:pPr>
            <a:endParaRPr lang="en-US" altLang="ja-JP" sz="2800" dirty="0" smtClean="0">
              <a:latin typeface="ヒラギノ丸ゴ Pro W4"/>
              <a:ea typeface="ヒラギノ丸ゴ Pro W4"/>
              <a:cs typeface="ヒラギノ丸ゴ Pro W4"/>
            </a:endParaRPr>
          </a:p>
          <a:p>
            <a:pPr>
              <a:buNone/>
            </a:pPr>
            <a:r>
              <a:rPr lang="ja-JP" altLang="en-US" sz="2800" dirty="0" smtClean="0">
                <a:latin typeface="ヒラギノ丸ゴ Pro W4"/>
                <a:ea typeface="ヒラギノ丸ゴ Pro W4"/>
                <a:cs typeface="ヒラギノ丸ゴ Pro W4"/>
              </a:rPr>
              <a:t>治療法</a:t>
            </a:r>
            <a:endParaRPr lang="en-US" altLang="ja-JP" sz="2800" dirty="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②</a:t>
            </a:r>
            <a:r>
              <a:rPr lang="ja-JP" altLang="en-US" sz="2800" dirty="0">
                <a:latin typeface="ヒラギノ丸ゴ Pro W4"/>
                <a:ea typeface="ヒラギノ丸ゴ Pro W4"/>
                <a:cs typeface="ヒラギノ丸ゴ Pro W4"/>
              </a:rPr>
              <a:t>アクリジンオレンジ光線・放射線</a:t>
            </a:r>
            <a:r>
              <a:rPr lang="ja-JP" altLang="en-US" sz="2800" dirty="0" smtClean="0">
                <a:latin typeface="ヒラギノ丸ゴ Pro W4"/>
                <a:ea typeface="ヒラギノ丸ゴ Pro W4"/>
                <a:cs typeface="ヒラギノ丸ゴ Pro W4"/>
              </a:rPr>
              <a:t>力学治療　</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③</a:t>
            </a:r>
            <a:r>
              <a:rPr lang="ja-JP" altLang="en-US" sz="2800" dirty="0" smtClean="0">
                <a:latin typeface="ヒラギノ丸ゴ Pro W4"/>
                <a:ea typeface="ヒラギノ丸ゴ Pro W4"/>
                <a:cs typeface="ヒラギノ丸ゴ Pro W4"/>
              </a:rPr>
              <a:t>骨肉腫に対する最新の抗腫瘍薬治療</a:t>
            </a:r>
            <a:endParaRPr lang="en-US" altLang="ja-JP" sz="2800" dirty="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④</a:t>
            </a:r>
            <a:r>
              <a:rPr lang="ja-JP" altLang="en-US" sz="2800" dirty="0" smtClean="0">
                <a:latin typeface="ヒラギノ丸ゴ Pro W4"/>
                <a:ea typeface="ヒラギノ丸ゴ Pro W4"/>
                <a:cs typeface="ヒラギノ丸ゴ Pro W4"/>
              </a:rPr>
              <a:t>ユーイング肉腫に対する最新の抗腫瘍薬治療</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⑤</a:t>
            </a:r>
            <a:r>
              <a:rPr lang="ja-JP" altLang="en-US" sz="2800" dirty="0" smtClean="0">
                <a:latin typeface="ヒラギノ丸ゴ Pro W4"/>
                <a:ea typeface="ヒラギノ丸ゴ Pro W4"/>
                <a:cs typeface="ヒラギノ丸ゴ Pro W4"/>
              </a:rPr>
              <a:t>軟部肉腫に対する最新の抗腫瘍薬治療</a:t>
            </a:r>
            <a:endParaRPr lang="en-US" altLang="ja-JP" sz="28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2158331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5" end="5"/>
                                            </p:txEl>
                                          </p:spTgt>
                                        </p:tgtEl>
                                        <p:attrNameLst>
                                          <p:attrName>style.color</p:attrName>
                                        </p:attrNameLst>
                                      </p:cBhvr>
                                      <p:to>
                                        <a:schemeClr val="accent2"/>
                                      </p:to>
                                    </p:animClr>
                                    <p:animClr clrSpc="rgb" dir="cw">
                                      <p:cBhvr>
                                        <p:cTn id="7" dur="500" fill="hold"/>
                                        <p:tgtEl>
                                          <p:spTgt spid="3">
                                            <p:txEl>
                                              <p:pRg st="5" end="5"/>
                                            </p:txEl>
                                          </p:spTgt>
                                        </p:tgtEl>
                                        <p:attrNameLst>
                                          <p:attrName>fillcolor</p:attrName>
                                        </p:attrNameLst>
                                      </p:cBhvr>
                                      <p:to>
                                        <a:schemeClr val="accent2"/>
                                      </p:to>
                                    </p:animClr>
                                    <p:set>
                                      <p:cBhvr>
                                        <p:cTn id="8" dur="500" fill="hold"/>
                                        <p:tgtEl>
                                          <p:spTgt spid="3">
                                            <p:txEl>
                                              <p:pRg st="5" end="5"/>
                                            </p:txEl>
                                          </p:spTgt>
                                        </p:tgtEl>
                                        <p:attrNameLst>
                                          <p:attrName>fill.type</p:attrName>
                                        </p:attrNameLst>
                                      </p:cBhvr>
                                      <p:to>
                                        <p:strVal val="solid"/>
                                      </p:to>
                                    </p:set>
                                    <p:anim to="1.5" calcmode="lin" valueType="num">
                                      <p:cBhvr override="childStyle">
                                        <p:cTn id="9" dur="500" fill="hold"/>
                                        <p:tgtEl>
                                          <p:spTgt spid="3">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23962"/>
          </a:xfrm>
        </p:spPr>
        <p:txBody>
          <a:bodyPr>
            <a:normAutofit/>
          </a:bodyPr>
          <a:lstStyle/>
          <a:p>
            <a:r>
              <a:rPr kumimoji="1" lang="ja-JP" altLang="en-US" dirty="0" smtClean="0">
                <a:solidFill>
                  <a:srgbClr val="3366FF"/>
                </a:solidFill>
                <a:latin typeface="ヒラギノ丸ゴ Pro W4"/>
                <a:ea typeface="ヒラギノ丸ゴ Pro W4"/>
                <a:cs typeface="ヒラギノ丸ゴ Pro W4"/>
              </a:rPr>
              <a:t>骨肉腫に対する抗腫瘍薬治療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r>
              <a:rPr kumimoji="1" lang="ja-JP" altLang="en-US" sz="2400" dirty="0" smtClean="0">
                <a:latin typeface="ヒラギノ丸ゴ Pro W4"/>
                <a:ea typeface="ヒラギノ丸ゴ Pro W4"/>
                <a:cs typeface="ヒラギノ丸ゴ Pro W4"/>
              </a:rPr>
              <a:t>骨肉腫の標準治療</a:t>
            </a:r>
            <a:endParaRPr kumimoji="1"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kumimoji="1" lang="ja-JP" altLang="en-US" sz="2400" dirty="0" smtClean="0">
                <a:latin typeface="ヒラギノ丸ゴ Pro W4"/>
                <a:ea typeface="ヒラギノ丸ゴ Pro W4"/>
                <a:cs typeface="ヒラギノ丸ゴ Pro W4"/>
              </a:rPr>
              <a:t>術前</a:t>
            </a:r>
            <a:r>
              <a:rPr kumimoji="1" lang="ja-JP" altLang="en-US" sz="2400" dirty="0" smtClean="0">
                <a:solidFill>
                  <a:srgbClr val="FF0000"/>
                </a:solidFill>
                <a:latin typeface="ヒラギノ丸ゴ Pro W4"/>
                <a:ea typeface="ヒラギノ丸ゴ Pro W4"/>
                <a:cs typeface="ヒラギノ丸ゴ Pro W4"/>
              </a:rPr>
              <a:t>抗腫瘍薬</a:t>
            </a:r>
            <a:r>
              <a:rPr kumimoji="1" lang="ja-JP" altLang="en-US" sz="2400" dirty="0" smtClean="0">
                <a:latin typeface="ヒラギノ丸ゴ Pro W4"/>
                <a:ea typeface="ヒラギノ丸ゴ Pro W4"/>
                <a:cs typeface="ヒラギノ丸ゴ Pro W4"/>
              </a:rPr>
              <a:t>治療</a:t>
            </a:r>
            <a:r>
              <a:rPr kumimoji="1" lang="en-US" altLang="ja-JP" sz="2400" dirty="0" smtClean="0">
                <a:latin typeface="ヒラギノ丸ゴ Pro W4"/>
                <a:ea typeface="ヒラギノ丸ゴ Pro W4"/>
                <a:cs typeface="ヒラギノ丸ゴ Pro W4"/>
              </a:rPr>
              <a:t>→</a:t>
            </a:r>
            <a:r>
              <a:rPr kumimoji="1" lang="ja-JP" altLang="en-US" sz="2400" dirty="0" smtClean="0">
                <a:latin typeface="ヒラギノ丸ゴ Pro W4"/>
                <a:ea typeface="ヒラギノ丸ゴ Pro W4"/>
                <a:cs typeface="ヒラギノ丸ゴ Pro W4"/>
              </a:rPr>
              <a:t>手術</a:t>
            </a:r>
            <a:r>
              <a:rPr kumimoji="1" lang="en-US" altLang="ja-JP" sz="2400" dirty="0" smtClean="0">
                <a:latin typeface="ヒラギノ丸ゴ Pro W4"/>
                <a:ea typeface="ヒラギノ丸ゴ Pro W4"/>
                <a:cs typeface="ヒラギノ丸ゴ Pro W4"/>
              </a:rPr>
              <a:t>→</a:t>
            </a:r>
            <a:r>
              <a:rPr kumimoji="1" lang="ja-JP" altLang="en-US" sz="2400" dirty="0" smtClean="0">
                <a:latin typeface="ヒラギノ丸ゴ Pro W4"/>
                <a:ea typeface="ヒラギノ丸ゴ Pro W4"/>
                <a:cs typeface="ヒラギノ丸ゴ Pro W4"/>
              </a:rPr>
              <a:t>術後</a:t>
            </a:r>
            <a:r>
              <a:rPr kumimoji="1" lang="ja-JP" altLang="en-US" sz="2400" dirty="0" smtClean="0">
                <a:solidFill>
                  <a:srgbClr val="FF0000"/>
                </a:solidFill>
                <a:latin typeface="ヒラギノ丸ゴ Pro W4"/>
                <a:ea typeface="ヒラギノ丸ゴ Pro W4"/>
                <a:cs typeface="ヒラギノ丸ゴ Pro W4"/>
              </a:rPr>
              <a:t>抗腫瘍薬</a:t>
            </a:r>
            <a:r>
              <a:rPr kumimoji="1" lang="ja-JP" altLang="en-US" sz="2400" dirty="0" smtClean="0">
                <a:latin typeface="ヒラギノ丸ゴ Pro W4"/>
                <a:ea typeface="ヒラギノ丸ゴ Pro W4"/>
                <a:cs typeface="ヒラギノ丸ゴ Pro W4"/>
              </a:rPr>
              <a:t>治療</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抗</a:t>
            </a:r>
            <a:r>
              <a:rPr lang="ja-JP" altLang="en-US" sz="2400" dirty="0">
                <a:latin typeface="ヒラギノ丸ゴ Pro W4"/>
                <a:ea typeface="ヒラギノ丸ゴ Pro W4"/>
                <a:cs typeface="ヒラギノ丸ゴ Pro W4"/>
              </a:rPr>
              <a:t>腫瘍</a:t>
            </a:r>
            <a:r>
              <a:rPr lang="ja-JP" altLang="en-US" sz="2400" dirty="0" smtClean="0">
                <a:latin typeface="ヒラギノ丸ゴ Pro W4"/>
                <a:ea typeface="ヒラギノ丸ゴ Pro W4"/>
                <a:cs typeface="ヒラギノ丸ゴ Pro W4"/>
              </a:rPr>
              <a:t>薬＝</a:t>
            </a:r>
            <a:r>
              <a:rPr lang="ja-JP" altLang="en-US" sz="2400" dirty="0">
                <a:latin typeface="ヒラギノ丸ゴ Pro W4"/>
                <a:ea typeface="ヒラギノ丸ゴ Pro W4"/>
                <a:cs typeface="ヒラギノ丸ゴ Pro W4"/>
              </a:rPr>
              <a:t>骨</a:t>
            </a:r>
            <a:r>
              <a:rPr lang="ja-JP" altLang="en-US" sz="2400" dirty="0" smtClean="0">
                <a:latin typeface="ヒラギノ丸ゴ Pro W4"/>
                <a:ea typeface="ヒラギノ丸ゴ Pro W4"/>
                <a:cs typeface="ヒラギノ丸ゴ Pro W4"/>
              </a:rPr>
              <a:t>肉腫の治療に必要不可欠</a:t>
            </a:r>
            <a:endParaRPr kumimoji="1"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第</a:t>
            </a:r>
            <a:r>
              <a:rPr lang="en-US" altLang="ja-JP" sz="2400" dirty="0" smtClean="0">
                <a:latin typeface="ヒラギノ丸ゴ Pro W4"/>
                <a:ea typeface="ヒラギノ丸ゴ Pro W4"/>
                <a:cs typeface="ヒラギノ丸ゴ Pro W4"/>
              </a:rPr>
              <a:t>1</a:t>
            </a:r>
            <a:r>
              <a:rPr lang="ja-JP" altLang="en-US" sz="2400" dirty="0" smtClean="0">
                <a:latin typeface="ヒラギノ丸ゴ Pro W4"/>
                <a:ea typeface="ヒラギノ丸ゴ Pro W4"/>
                <a:cs typeface="ヒラギノ丸ゴ Pro W4"/>
              </a:rPr>
              <a:t>選択の抗腫瘍薬（</a:t>
            </a:r>
            <a:r>
              <a:rPr lang="en-US" altLang="ja-JP" sz="2400" dirty="0" smtClean="0">
                <a:latin typeface="ヒラギノ丸ゴ Pro W4"/>
                <a:ea typeface="ヒラギノ丸ゴ Pro W4"/>
                <a:cs typeface="ヒラギノ丸ゴ Pro W4"/>
              </a:rPr>
              <a:t>4</a:t>
            </a:r>
            <a:r>
              <a:rPr lang="ja-JP" altLang="en-US" sz="2400" dirty="0" smtClean="0">
                <a:latin typeface="ヒラギノ丸ゴ Pro W4"/>
                <a:ea typeface="ヒラギノ丸ゴ Pro W4"/>
                <a:cs typeface="ヒラギノ丸ゴ Pro W4"/>
              </a:rPr>
              <a:t>種類）</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a:t>
            </a:r>
            <a:r>
              <a:rPr kumimoji="1" lang="ja-JP" altLang="en-US" sz="2400" dirty="0" smtClean="0">
                <a:solidFill>
                  <a:srgbClr val="FF0000"/>
                </a:solidFill>
                <a:latin typeface="ヒラギノ丸ゴ Pro W4"/>
                <a:ea typeface="ヒラギノ丸ゴ Pro W4"/>
                <a:cs typeface="ヒラギノ丸ゴ Pro W4"/>
              </a:rPr>
              <a:t>シスプラチン</a:t>
            </a:r>
            <a:endParaRPr kumimoji="1" lang="en-US" altLang="ja-JP" sz="2400" dirty="0" smtClean="0">
              <a:solidFill>
                <a:srgbClr val="FF0000"/>
              </a:solidFill>
              <a:latin typeface="ヒラギノ丸ゴ Pro W4"/>
              <a:ea typeface="ヒラギノ丸ゴ Pro W4"/>
              <a:cs typeface="ヒラギノ丸ゴ Pro W4"/>
            </a:endParaRPr>
          </a:p>
          <a:p>
            <a:pPr marL="0" indent="0">
              <a:buNone/>
            </a:pPr>
            <a:r>
              <a:rPr lang="ja-JP" altLang="en-US" sz="2400" dirty="0" smtClean="0">
                <a:solidFill>
                  <a:srgbClr val="FF0000"/>
                </a:solidFill>
                <a:latin typeface="ヒラギノ丸ゴ Pro W4"/>
                <a:ea typeface="ヒラギノ丸ゴ Pro W4"/>
                <a:cs typeface="ヒラギノ丸ゴ Pro W4"/>
              </a:rPr>
              <a:t>　ドキソルビシン</a:t>
            </a:r>
            <a:endParaRPr lang="en-US" altLang="ja-JP" sz="2400" dirty="0" smtClean="0">
              <a:solidFill>
                <a:srgbClr val="FF0000"/>
              </a:solidFill>
              <a:latin typeface="ヒラギノ丸ゴ Pro W4"/>
              <a:ea typeface="ヒラギノ丸ゴ Pro W4"/>
              <a:cs typeface="ヒラギノ丸ゴ Pro W4"/>
            </a:endParaRPr>
          </a:p>
          <a:p>
            <a:pPr marL="0" indent="0">
              <a:buNone/>
            </a:pPr>
            <a:r>
              <a:rPr kumimoji="1" lang="ja-JP" altLang="en-US" sz="2400" dirty="0" smtClean="0">
                <a:solidFill>
                  <a:srgbClr val="FF0000"/>
                </a:solidFill>
                <a:latin typeface="ヒラギノ丸ゴ Pro W4"/>
                <a:ea typeface="ヒラギノ丸ゴ Pro W4"/>
                <a:cs typeface="ヒラギノ丸ゴ Pro W4"/>
              </a:rPr>
              <a:t>　メトトレキサート</a:t>
            </a:r>
            <a:endParaRPr kumimoji="1" lang="en-US" altLang="ja-JP" sz="2400" dirty="0" smtClean="0">
              <a:solidFill>
                <a:srgbClr val="FF0000"/>
              </a:solidFill>
              <a:latin typeface="ヒラギノ丸ゴ Pro W4"/>
              <a:ea typeface="ヒラギノ丸ゴ Pro W4"/>
              <a:cs typeface="ヒラギノ丸ゴ Pro W4"/>
            </a:endParaRPr>
          </a:p>
          <a:p>
            <a:pPr marL="0" indent="0">
              <a:buNone/>
            </a:pPr>
            <a:r>
              <a:rPr lang="ja-JP" altLang="en-US" sz="2400" dirty="0" smtClean="0">
                <a:solidFill>
                  <a:srgbClr val="FF0000"/>
                </a:solidFill>
                <a:latin typeface="ヒラギノ丸ゴ Pro W4"/>
                <a:ea typeface="ヒラギノ丸ゴ Pro W4"/>
                <a:cs typeface="ヒラギノ丸ゴ Pro W4"/>
              </a:rPr>
              <a:t>　イホスファミド</a:t>
            </a:r>
            <a:endParaRPr lang="en-US" altLang="ja-JP" sz="2400" dirty="0" smtClean="0">
              <a:solidFill>
                <a:srgbClr val="FF0000"/>
              </a:solidFill>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以上の抗腫瘍薬を使った後の骨肉腫の再発・転移</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r>
              <a:rPr kumimoji="1" lang="ja-JP" altLang="en-US" sz="2400" dirty="0" smtClean="0">
                <a:solidFill>
                  <a:srgbClr val="FF0000"/>
                </a:solidFill>
                <a:latin typeface="ヒラギノ丸ゴ Pro W4"/>
                <a:ea typeface="ヒラギノ丸ゴ Pro W4"/>
                <a:cs typeface="ヒラギノ丸ゴ Pro W4"/>
              </a:rPr>
              <a:t>新しい薬</a:t>
            </a:r>
            <a:r>
              <a:rPr kumimoji="1" lang="ja-JP" altLang="en-US" sz="2400" dirty="0" smtClean="0">
                <a:latin typeface="ヒラギノ丸ゴ Pro W4"/>
                <a:ea typeface="ヒラギノ丸ゴ Pro W4"/>
                <a:cs typeface="ヒラギノ丸ゴ Pro W4"/>
              </a:rPr>
              <a:t>が必要</a:t>
            </a:r>
            <a:endParaRPr kumimoji="1" lang="en-US" altLang="ja-JP" sz="24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1686874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骨肉腫に対する</a:t>
            </a:r>
            <a:r>
              <a:rPr kumimoji="1" lang="en-US" altLang="ja-JP" dirty="0" smtClean="0">
                <a:solidFill>
                  <a:srgbClr val="3366FF"/>
                </a:solidFill>
                <a:latin typeface="ヒラギノ丸ゴ Pro W4"/>
                <a:ea typeface="ヒラギノ丸ゴ Pro W4"/>
                <a:cs typeface="ヒラギノ丸ゴ Pro W4"/>
              </a:rPr>
              <a:t/>
            </a:r>
            <a:br>
              <a:rPr kumimoji="1" lang="en-US" altLang="ja-JP" dirty="0" smtClean="0">
                <a:solidFill>
                  <a:srgbClr val="3366FF"/>
                </a:solidFill>
                <a:latin typeface="ヒラギノ丸ゴ Pro W4"/>
                <a:ea typeface="ヒラギノ丸ゴ Pro W4"/>
                <a:cs typeface="ヒラギノ丸ゴ Pro W4"/>
              </a:rPr>
            </a:br>
            <a:r>
              <a:rPr kumimoji="1" lang="ja-JP" altLang="en-US" dirty="0" smtClean="0">
                <a:solidFill>
                  <a:srgbClr val="3366FF"/>
                </a:solidFill>
                <a:latin typeface="ヒラギノ丸ゴ Pro W4"/>
                <a:ea typeface="ヒラギノ丸ゴ Pro W4"/>
                <a:cs typeface="ヒラギノ丸ゴ Pro W4"/>
              </a:rPr>
              <a:t>新しい抗腫瘍薬治療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r>
              <a:rPr lang="ja-JP" altLang="en-US" sz="2400" u="sng" dirty="0" smtClean="0">
                <a:latin typeface="ヒラギノ丸ゴ Pro W4"/>
                <a:ea typeface="ヒラギノ丸ゴ Pro W4"/>
                <a:cs typeface="ヒラギノ丸ゴ Pro W4"/>
              </a:rPr>
              <a:t>ドセタキシル（タキソテール</a:t>
            </a:r>
            <a:r>
              <a:rPr lang="en-US" altLang="ja-JP" sz="2400" u="sng" dirty="0" smtClean="0">
                <a:latin typeface="ヒラギノ丸ゴ Pro W4"/>
                <a:ea typeface="ヒラギノ丸ゴ Pro W4"/>
                <a:cs typeface="ヒラギノ丸ゴ Pro W4"/>
              </a:rPr>
              <a:t>®</a:t>
            </a:r>
            <a:r>
              <a:rPr lang="ja-JP" altLang="en-US" sz="2400" u="sng" dirty="0" smtClean="0">
                <a:latin typeface="ヒラギノ丸ゴ Pro W4"/>
                <a:ea typeface="ヒラギノ丸ゴ Pro W4"/>
                <a:cs typeface="ヒラギノ丸ゴ Pro W4"/>
              </a:rPr>
              <a:t>）</a:t>
            </a:r>
            <a:endParaRPr lang="en-US" altLang="ja-JP" sz="2400" u="sng"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タキサン</a:t>
            </a:r>
            <a:r>
              <a:rPr lang="ja-JP" altLang="en-US" sz="2400" dirty="0">
                <a:latin typeface="ヒラギノ丸ゴ Pro W4"/>
                <a:ea typeface="ヒラギノ丸ゴ Pro W4"/>
                <a:cs typeface="ヒラギノ丸ゴ Pro W4"/>
              </a:rPr>
              <a:t>系抗腫瘍</a:t>
            </a:r>
            <a:r>
              <a:rPr lang="ja-JP" altLang="en-US" sz="2400" dirty="0" smtClean="0">
                <a:latin typeface="ヒラギノ丸ゴ Pro W4"/>
                <a:ea typeface="ヒラギノ丸ゴ Pro W4"/>
                <a:cs typeface="ヒラギノ丸ゴ Pro W4"/>
              </a:rPr>
              <a:t>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イチイの樹皮成分から見つかった</a:t>
            </a:r>
            <a:r>
              <a:rPr lang="ja-JP" altLang="en-US" sz="2400" dirty="0" smtClean="0">
                <a:latin typeface="ヒラギノ丸ゴ Pro W4"/>
                <a:ea typeface="ヒラギノ丸ゴ Pro W4"/>
                <a:cs typeface="ヒラギノ丸ゴ Pro W4"/>
              </a:rPr>
              <a:t>植物アルカロイド</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細胞分裂に関与する微小管のはたらきを阻害</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r>
              <a:rPr lang="ja-JP" altLang="en-US" sz="2400" dirty="0" smtClean="0">
                <a:latin typeface="ヒラギノ丸ゴ Pro W4"/>
                <a:ea typeface="ヒラギノ丸ゴ Pro W4"/>
                <a:cs typeface="ヒラギノ丸ゴ Pro W4"/>
              </a:rPr>
              <a:t>がん細胞の分裂を防ぐ</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注射薬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適応がん種＝</a:t>
            </a:r>
            <a:r>
              <a:rPr lang="ja-JP" altLang="en-US" sz="2400" dirty="0" smtClean="0">
                <a:solidFill>
                  <a:srgbClr val="FF0000"/>
                </a:solidFill>
                <a:latin typeface="ヒラギノ丸ゴ Pro W4"/>
                <a:ea typeface="ヒラギノ丸ゴ Pro W4"/>
                <a:cs typeface="ヒラギノ丸ゴ Pro W4"/>
              </a:rPr>
              <a:t>乳癌</a:t>
            </a:r>
            <a:r>
              <a:rPr lang="en-US" altLang="ja-JP" sz="2400" dirty="0" smtClean="0">
                <a:latin typeface="ヒラギノ丸ゴ Pro W4"/>
                <a:ea typeface="ヒラギノ丸ゴ Pro W4"/>
                <a:cs typeface="ヒラギノ丸ゴ Pro W4"/>
              </a:rPr>
              <a:t>, </a:t>
            </a:r>
            <a:r>
              <a:rPr lang="ja-JP" altLang="en-US" sz="2400" dirty="0" smtClean="0">
                <a:solidFill>
                  <a:srgbClr val="FF0000"/>
                </a:solidFill>
                <a:latin typeface="ヒラギノ丸ゴ Pro W4"/>
                <a:ea typeface="ヒラギノ丸ゴ Pro W4"/>
                <a:cs typeface="ヒラギノ丸ゴ Pro W4"/>
              </a:rPr>
              <a:t>卵巣癌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肺癌</a:t>
            </a:r>
            <a:r>
              <a:rPr lang="en-US" altLang="ja-JP" sz="2400" dirty="0" smtClean="0">
                <a:latin typeface="ヒラギノ丸ゴ Pro W4"/>
                <a:ea typeface="ヒラギノ丸ゴ Pro W4"/>
                <a:cs typeface="ヒラギノ丸ゴ Pro W4"/>
              </a:rPr>
              <a:t>,</a:t>
            </a:r>
          </a:p>
          <a:p>
            <a:pPr marL="0" indent="0">
              <a:buNone/>
            </a:pPr>
            <a:r>
              <a:rPr lang="ja-JP" altLang="en-US" sz="2400" dirty="0" smtClean="0">
                <a:latin typeface="ヒラギノ丸ゴ Pro W4"/>
                <a:ea typeface="ヒラギノ丸ゴ Pro W4"/>
                <a:cs typeface="ヒラギノ丸ゴ Pro W4"/>
              </a:rPr>
              <a:t>　　　　　　　胃癌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食道癌</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latin typeface="ヒラギノ丸ゴ Pro W4"/>
                <a:ea typeface="ヒラギノ丸ゴ Pro W4"/>
                <a:cs typeface="ヒラギノ丸ゴ Pro W4"/>
              </a:rPr>
              <a:t>　　　　　　　子宮体癌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前立腺癌</a:t>
            </a:r>
            <a:r>
              <a:rPr lang="en-US" altLang="ja-JP" sz="2400" dirty="0" smtClean="0">
                <a:latin typeface="ヒラギノ丸ゴ Pro W4"/>
                <a:ea typeface="ヒラギノ丸ゴ Pro W4"/>
                <a:cs typeface="ヒラギノ丸ゴ Pro W4"/>
              </a:rPr>
              <a:t>,</a:t>
            </a:r>
          </a:p>
          <a:p>
            <a:pPr marL="0" indent="0">
              <a:buNone/>
            </a:pPr>
            <a:r>
              <a:rPr lang="ja-JP" altLang="en-US" sz="2400" dirty="0" smtClean="0">
                <a:latin typeface="ヒラギノ丸ゴ Pro W4"/>
                <a:ea typeface="ヒラギノ丸ゴ Pro W4"/>
                <a:cs typeface="ヒラギノ丸ゴ Pro W4"/>
              </a:rPr>
              <a:t>　　　　　　　頭頚部癌</a:t>
            </a:r>
          </a:p>
        </p:txBody>
      </p:sp>
      <p:pic>
        <p:nvPicPr>
          <p:cNvPr id="6" name="図 5"/>
          <p:cNvPicPr>
            <a:picLocks noChangeAspect="1"/>
          </p:cNvPicPr>
          <p:nvPr/>
        </p:nvPicPr>
        <p:blipFill>
          <a:blip r:embed="rId2"/>
          <a:stretch>
            <a:fillRect/>
          </a:stretch>
        </p:blipFill>
        <p:spPr>
          <a:xfrm>
            <a:off x="6565900" y="4158418"/>
            <a:ext cx="2578100" cy="2699581"/>
          </a:xfrm>
          <a:prstGeom prst="rect">
            <a:avLst/>
          </a:prstGeom>
        </p:spPr>
      </p:pic>
    </p:spTree>
    <p:extLst>
      <p:ext uri="{BB962C8B-B14F-4D97-AF65-F5344CB8AC3E}">
        <p14:creationId xmlns:p14="http://schemas.microsoft.com/office/powerpoint/2010/main" val="13800142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3366FF"/>
                </a:solidFill>
                <a:latin typeface="ヒラギノ丸ゴ Pro W4"/>
                <a:ea typeface="ヒラギノ丸ゴ Pro W4"/>
                <a:cs typeface="ヒラギノ丸ゴ Pro W4"/>
              </a:rPr>
              <a:t>骨肉腫に対する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新しい抗</a:t>
            </a:r>
            <a:r>
              <a:rPr lang="ja-JP" altLang="en-US" dirty="0">
                <a:solidFill>
                  <a:srgbClr val="3366FF"/>
                </a:solidFill>
                <a:latin typeface="ヒラギノ丸ゴ Pro W4"/>
                <a:ea typeface="ヒラギノ丸ゴ Pro W4"/>
                <a:cs typeface="ヒラギノ丸ゴ Pro W4"/>
              </a:rPr>
              <a:t>腫瘍</a:t>
            </a:r>
            <a:r>
              <a:rPr lang="ja-JP" altLang="en-US" dirty="0" smtClean="0">
                <a:solidFill>
                  <a:srgbClr val="3366FF"/>
                </a:solidFill>
                <a:latin typeface="ヒラギノ丸ゴ Pro W4"/>
                <a:ea typeface="ヒラギノ丸ゴ Pro W4"/>
                <a:cs typeface="ヒラギノ丸ゴ Pro W4"/>
              </a:rPr>
              <a:t>薬治療</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400" u="sng" dirty="0">
                <a:latin typeface="ヒラギノ丸ゴ Pro W4"/>
                <a:ea typeface="ヒラギノ丸ゴ Pro W4"/>
                <a:cs typeface="ヒラギノ丸ゴ Pro W4"/>
              </a:rPr>
              <a:t>ゲムシタビン（ジェムザール</a:t>
            </a:r>
            <a:r>
              <a:rPr lang="en-US" altLang="ja-JP" sz="2400" u="sng" dirty="0">
                <a:latin typeface="ヒラギノ丸ゴ Pro W4"/>
                <a:ea typeface="ヒラギノ丸ゴ Pro W4"/>
                <a:cs typeface="ヒラギノ丸ゴ Pro W4"/>
              </a:rPr>
              <a:t>®</a:t>
            </a:r>
            <a:r>
              <a:rPr lang="ja-JP" altLang="en-US" sz="2400" u="sng" dirty="0">
                <a:latin typeface="ヒラギノ丸ゴ Pro W4"/>
                <a:ea typeface="ヒラギノ丸ゴ Pro W4"/>
                <a:cs typeface="ヒラギノ丸ゴ Pro W4"/>
              </a:rPr>
              <a:t>）</a:t>
            </a:r>
            <a:endParaRPr lang="en-US" altLang="ja-JP" sz="2400" u="sng" dirty="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含フッ素</a:t>
            </a:r>
            <a:r>
              <a:rPr lang="ja-JP" altLang="en-US" sz="2400" dirty="0" smtClean="0">
                <a:latin typeface="ヒラギノ丸ゴ Pro W4"/>
                <a:ea typeface="ヒラギノ丸ゴ Pro W4"/>
                <a:cs typeface="ヒラギノ丸ゴ Pro W4"/>
              </a:rPr>
              <a:t>ヌクレオシド（塩基と糖の化合物）</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DNA</a:t>
            </a:r>
            <a:r>
              <a:rPr lang="ja-JP" altLang="en-US" sz="2400" dirty="0" smtClean="0">
                <a:latin typeface="ヒラギノ丸ゴ Pro W4"/>
                <a:ea typeface="ヒラギノ丸ゴ Pro W4"/>
                <a:cs typeface="ヒラギノ丸ゴ Pro W4"/>
              </a:rPr>
              <a:t>を構成するシチジンに似た構造</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シチジンに代わってがん</a:t>
            </a:r>
            <a:r>
              <a:rPr lang="ja-JP" altLang="en-US" sz="2400" dirty="0">
                <a:latin typeface="ヒラギノ丸ゴ Pro W4"/>
                <a:ea typeface="ヒラギノ丸ゴ Pro W4"/>
                <a:cs typeface="ヒラギノ丸ゴ Pro W4"/>
              </a:rPr>
              <a:t>細胞の</a:t>
            </a:r>
            <a:r>
              <a:rPr lang="en-US" altLang="ja-JP" sz="2400" dirty="0">
                <a:latin typeface="ヒラギノ丸ゴ Pro W4"/>
                <a:ea typeface="ヒラギノ丸ゴ Pro W4"/>
                <a:cs typeface="ヒラギノ丸ゴ Pro W4"/>
              </a:rPr>
              <a:t>DNA</a:t>
            </a:r>
            <a:r>
              <a:rPr lang="ja-JP" altLang="en-US" sz="2400" dirty="0">
                <a:latin typeface="ヒラギノ丸ゴ Pro W4"/>
                <a:ea typeface="ヒラギノ丸ゴ Pro W4"/>
                <a:cs typeface="ヒラギノ丸ゴ Pro W4"/>
              </a:rPr>
              <a:t>に</a:t>
            </a:r>
            <a:r>
              <a:rPr lang="ja-JP" altLang="en-US" sz="2400" dirty="0" smtClean="0">
                <a:latin typeface="ヒラギノ丸ゴ Pro W4"/>
                <a:ea typeface="ヒラギノ丸ゴ Pro W4"/>
                <a:cs typeface="ヒラギノ丸ゴ Pro W4"/>
              </a:rPr>
              <a:t>入り込む</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r>
              <a:rPr lang="ja-JP" altLang="en-US" sz="2400" dirty="0" smtClean="0">
                <a:latin typeface="ヒラギノ丸ゴ Pro W4"/>
                <a:ea typeface="ヒラギノ丸ゴ Pro W4"/>
                <a:cs typeface="ヒラギノ丸ゴ Pro W4"/>
              </a:rPr>
              <a:t>がん</a:t>
            </a:r>
            <a:r>
              <a:rPr lang="ja-JP" altLang="en-US" sz="2400" dirty="0">
                <a:latin typeface="ヒラギノ丸ゴ Pro W4"/>
                <a:ea typeface="ヒラギノ丸ゴ Pro W4"/>
                <a:cs typeface="ヒラギノ丸ゴ Pro W4"/>
              </a:rPr>
              <a:t>細胞の分裂や増殖を</a:t>
            </a:r>
            <a:r>
              <a:rPr lang="ja-JP" altLang="en-US" sz="2400" dirty="0" smtClean="0">
                <a:latin typeface="ヒラギノ丸ゴ Pro W4"/>
                <a:ea typeface="ヒラギノ丸ゴ Pro W4"/>
                <a:cs typeface="ヒラギノ丸ゴ Pro W4"/>
              </a:rPr>
              <a:t>抑える</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注射薬</a:t>
            </a:r>
            <a:endParaRPr lang="en-US" altLang="ja-JP" sz="2400" dirty="0" smtClean="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適応がん種＝</a:t>
            </a:r>
            <a:r>
              <a:rPr lang="ja-JP" altLang="en-US" sz="2400" dirty="0" smtClean="0">
                <a:solidFill>
                  <a:srgbClr val="FF0000"/>
                </a:solidFill>
                <a:latin typeface="ヒラギノ丸ゴ Pro W4"/>
                <a:ea typeface="ヒラギノ丸ゴ Pro W4"/>
                <a:cs typeface="ヒラギノ丸ゴ Pro W4"/>
              </a:rPr>
              <a:t>膵癌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肺癌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胆道癌</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latin typeface="ヒラギノ丸ゴ Pro W4"/>
                <a:ea typeface="ヒラギノ丸ゴ Pro W4"/>
                <a:cs typeface="ヒラギノ丸ゴ Pro W4"/>
              </a:rPr>
              <a:t>　　　　　　　尿路上皮癌</a:t>
            </a:r>
            <a:r>
              <a:rPr lang="en-US" altLang="ja-JP" sz="2400" dirty="0" smtClean="0">
                <a:latin typeface="ヒラギノ丸ゴ Pro W4"/>
                <a:ea typeface="ヒラギノ丸ゴ Pro W4"/>
                <a:cs typeface="ヒラギノ丸ゴ Pro W4"/>
              </a:rPr>
              <a:t>, </a:t>
            </a:r>
          </a:p>
          <a:p>
            <a:pPr marL="0" indent="0">
              <a:buNone/>
            </a:pPr>
            <a:r>
              <a:rPr lang="en-US" altLang="ja-JP" sz="2400" dirty="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手術不能または再発乳癌</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solidFill>
                  <a:srgbClr val="FF6600"/>
                </a:solidFill>
                <a:latin typeface="ヒラギノ丸ゴ Pro W4"/>
                <a:ea typeface="ヒラギノ丸ゴ Pro W4"/>
                <a:cs typeface="ヒラギノ丸ゴ Pro W4"/>
              </a:rPr>
              <a:t>　　　　　　　</a:t>
            </a:r>
            <a:r>
              <a:rPr lang="ja-JP" altLang="en-US" sz="2400" dirty="0" smtClean="0">
                <a:solidFill>
                  <a:srgbClr val="FF0000"/>
                </a:solidFill>
                <a:latin typeface="ヒラギノ丸ゴ Pro W4"/>
                <a:ea typeface="ヒラギノ丸ゴ Pro W4"/>
                <a:cs typeface="ヒラギノ丸ゴ Pro W4"/>
              </a:rPr>
              <a:t>卵巣癌</a:t>
            </a:r>
            <a:r>
              <a:rPr lang="ja-JP" altLang="en-US" sz="2400" dirty="0" smtClean="0">
                <a:solidFill>
                  <a:srgbClr val="FF6600"/>
                </a:solidFill>
                <a:latin typeface="ヒラギノ丸ゴ Pro W4"/>
                <a:ea typeface="ヒラギノ丸ゴ Pro W4"/>
                <a:cs typeface="ヒラギノ丸ゴ Pro W4"/>
              </a:rPr>
              <a:t>（公知申請）</a:t>
            </a:r>
            <a:endParaRPr lang="en-US" altLang="ja-JP" sz="2400" dirty="0">
              <a:solidFill>
                <a:srgbClr val="FF6600"/>
              </a:solidFill>
              <a:latin typeface="ヒラギノ丸ゴ Pro W4"/>
              <a:ea typeface="ヒラギノ丸ゴ Pro W4"/>
              <a:cs typeface="ヒラギノ丸ゴ Pro W4"/>
            </a:endParaRPr>
          </a:p>
          <a:p>
            <a:endParaRPr kumimoji="1" lang="ja-JP" altLang="en-US" sz="2400" dirty="0"/>
          </a:p>
        </p:txBody>
      </p:sp>
      <p:pic>
        <p:nvPicPr>
          <p:cNvPr id="4" name="図 3"/>
          <p:cNvPicPr>
            <a:picLocks noChangeAspect="1"/>
          </p:cNvPicPr>
          <p:nvPr/>
        </p:nvPicPr>
        <p:blipFill>
          <a:blip r:embed="rId2"/>
          <a:stretch>
            <a:fillRect/>
          </a:stretch>
        </p:blipFill>
        <p:spPr>
          <a:xfrm>
            <a:off x="7000240" y="4178300"/>
            <a:ext cx="2143760" cy="2679700"/>
          </a:xfrm>
          <a:prstGeom prst="rect">
            <a:avLst/>
          </a:prstGeom>
        </p:spPr>
      </p:pic>
    </p:spTree>
    <p:extLst>
      <p:ext uri="{BB962C8B-B14F-4D97-AF65-F5344CB8AC3E}">
        <p14:creationId xmlns:p14="http://schemas.microsoft.com/office/powerpoint/2010/main" val="12900470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骨肉腫に対する</a:t>
            </a:r>
            <a:r>
              <a:rPr kumimoji="1" lang="en-US" altLang="ja-JP" dirty="0" smtClean="0">
                <a:solidFill>
                  <a:srgbClr val="3366FF"/>
                </a:solidFill>
                <a:latin typeface="ヒラギノ丸ゴ Pro W4"/>
                <a:ea typeface="ヒラギノ丸ゴ Pro W4"/>
                <a:cs typeface="ヒラギノ丸ゴ Pro W4"/>
              </a:rPr>
              <a:t/>
            </a:r>
            <a:br>
              <a:rPr kumimoji="1" lang="en-US" altLang="ja-JP" dirty="0" smtClean="0">
                <a:solidFill>
                  <a:srgbClr val="3366FF"/>
                </a:solidFill>
                <a:latin typeface="ヒラギノ丸ゴ Pro W4"/>
                <a:ea typeface="ヒラギノ丸ゴ Pro W4"/>
                <a:cs typeface="ヒラギノ丸ゴ Pro W4"/>
              </a:rPr>
            </a:br>
            <a:r>
              <a:rPr kumimoji="1" lang="ja-JP" altLang="en-US" dirty="0" smtClean="0">
                <a:solidFill>
                  <a:srgbClr val="3366FF"/>
                </a:solidFill>
                <a:latin typeface="ヒラギノ丸ゴ Pro W4"/>
                <a:ea typeface="ヒラギノ丸ゴ Pro W4"/>
                <a:cs typeface="ヒラギノ丸ゴ Pro W4"/>
              </a:rPr>
              <a:t>ドセタキシル＋ゲムシタビン療法</a:t>
            </a:r>
            <a:endParaRPr kumimoji="1" lang="ja-JP" altLang="en-US" dirty="0">
              <a:solidFill>
                <a:srgbClr val="3366FF"/>
              </a:solidFill>
              <a:latin typeface="ヒラギノ丸ゴ Pro W4"/>
              <a:ea typeface="ヒラギノ丸ゴ Pro W4"/>
              <a:cs typeface="ヒラギノ丸ゴ Pro W4"/>
            </a:endParaRPr>
          </a:p>
        </p:txBody>
      </p:sp>
      <p:pic>
        <p:nvPicPr>
          <p:cNvPr id="11" name="図 10"/>
          <p:cNvPicPr>
            <a:picLocks noChangeAspect="1"/>
          </p:cNvPicPr>
          <p:nvPr/>
        </p:nvPicPr>
        <p:blipFill>
          <a:blip r:embed="rId2"/>
          <a:stretch>
            <a:fillRect/>
          </a:stretch>
        </p:blipFill>
        <p:spPr>
          <a:xfrm>
            <a:off x="0" y="1417638"/>
            <a:ext cx="4902200" cy="3086100"/>
          </a:xfrm>
          <a:prstGeom prst="rect">
            <a:avLst/>
          </a:prstGeom>
        </p:spPr>
      </p:pic>
      <p:sp>
        <p:nvSpPr>
          <p:cNvPr id="12" name="テキスト ボックス 11"/>
          <p:cNvSpPr txBox="1"/>
          <p:nvPr/>
        </p:nvSpPr>
        <p:spPr>
          <a:xfrm>
            <a:off x="1347531" y="4503738"/>
            <a:ext cx="2127813" cy="369332"/>
          </a:xfrm>
          <a:prstGeom prst="rect">
            <a:avLst/>
          </a:prstGeom>
          <a:noFill/>
        </p:spPr>
        <p:txBody>
          <a:bodyPr wrap="none" rtlCol="0">
            <a:spAutoFit/>
          </a:bodyPr>
          <a:lstStyle/>
          <a:p>
            <a:r>
              <a:rPr kumimoji="1" lang="ja-JP" altLang="en-US" dirty="0" smtClean="0">
                <a:latin typeface="ヒラギノ丸ゴ Pro W4"/>
                <a:ea typeface="ヒラギノ丸ゴ Pro W4"/>
                <a:cs typeface="ヒラギノ丸ゴ Pro W4"/>
              </a:rPr>
              <a:t>骨肉腫肺転移の</a:t>
            </a:r>
            <a:r>
              <a:rPr kumimoji="1" lang="en-US" altLang="ja-JP" dirty="0" smtClean="0">
                <a:latin typeface="ヒラギノ丸ゴ Pro W4"/>
                <a:ea typeface="ヒラギノ丸ゴ Pro W4"/>
                <a:cs typeface="ヒラギノ丸ゴ Pro W4"/>
              </a:rPr>
              <a:t>CT</a:t>
            </a:r>
          </a:p>
        </p:txBody>
      </p:sp>
      <p:grpSp>
        <p:nvGrpSpPr>
          <p:cNvPr id="31" name="図形グループ 30"/>
          <p:cNvGrpSpPr/>
          <p:nvPr/>
        </p:nvGrpSpPr>
        <p:grpSpPr>
          <a:xfrm>
            <a:off x="4241800" y="2882900"/>
            <a:ext cx="4902200" cy="3870762"/>
            <a:chOff x="4241800" y="2882900"/>
            <a:chExt cx="4902200" cy="3870762"/>
          </a:xfrm>
        </p:grpSpPr>
        <p:pic>
          <p:nvPicPr>
            <p:cNvPr id="5" name="図 4"/>
            <p:cNvPicPr>
              <a:picLocks noChangeAspect="1"/>
            </p:cNvPicPr>
            <p:nvPr/>
          </p:nvPicPr>
          <p:blipFill>
            <a:blip r:embed="rId3"/>
            <a:stretch>
              <a:fillRect/>
            </a:stretch>
          </p:blipFill>
          <p:spPr>
            <a:xfrm>
              <a:off x="4241800" y="2882900"/>
              <a:ext cx="4902200" cy="3175000"/>
            </a:xfrm>
            <a:prstGeom prst="rect">
              <a:avLst/>
            </a:prstGeom>
          </p:spPr>
        </p:pic>
        <p:sp>
          <p:nvSpPr>
            <p:cNvPr id="13" name="テキスト ボックス 12"/>
            <p:cNvSpPr txBox="1"/>
            <p:nvPr/>
          </p:nvSpPr>
          <p:spPr>
            <a:xfrm>
              <a:off x="4611431" y="6107331"/>
              <a:ext cx="4224233" cy="646331"/>
            </a:xfrm>
            <a:prstGeom prst="rect">
              <a:avLst/>
            </a:prstGeom>
            <a:noFill/>
          </p:spPr>
          <p:txBody>
            <a:bodyPr wrap="none" rtlCol="0">
              <a:spAutoFit/>
            </a:bodyPr>
            <a:lstStyle/>
            <a:p>
              <a:pPr algn="ctr"/>
              <a:r>
                <a:rPr kumimoji="1" lang="ja-JP" altLang="en-US" dirty="0" smtClean="0">
                  <a:latin typeface="ヒラギノ丸ゴ Pro W4"/>
                  <a:ea typeface="ヒラギノ丸ゴ Pro W4"/>
                  <a:cs typeface="ヒラギノ丸ゴ Pro W4"/>
                </a:rPr>
                <a:t>ドセタキシル＋ゲムシタビン療法</a:t>
              </a:r>
              <a:r>
                <a:rPr kumimoji="1" lang="en-US" altLang="ja-JP" dirty="0" smtClean="0">
                  <a:latin typeface="ヒラギノ丸ゴ Pro W4"/>
                  <a:ea typeface="ヒラギノ丸ゴ Pro W4"/>
                  <a:cs typeface="ヒラギノ丸ゴ Pro W4"/>
                </a:rPr>
                <a:t>1</a:t>
              </a:r>
              <a:r>
                <a:rPr kumimoji="1" lang="ja-JP" altLang="en-US" dirty="0" smtClean="0">
                  <a:latin typeface="ヒラギノ丸ゴ Pro W4"/>
                  <a:ea typeface="ヒラギノ丸ゴ Pro W4"/>
                  <a:cs typeface="ヒラギノ丸ゴ Pro W4"/>
                </a:rPr>
                <a:t>回後</a:t>
              </a:r>
              <a:endParaRPr kumimoji="1" lang="en-US" altLang="ja-JP" dirty="0" smtClean="0">
                <a:latin typeface="ヒラギノ丸ゴ Pro W4"/>
                <a:ea typeface="ヒラギノ丸ゴ Pro W4"/>
                <a:cs typeface="ヒラギノ丸ゴ Pro W4"/>
              </a:endParaRPr>
            </a:p>
            <a:p>
              <a:pPr algn="ctr"/>
              <a:r>
                <a:rPr lang="ja-JP" altLang="en-US" dirty="0" smtClean="0">
                  <a:latin typeface="ヒラギノ丸ゴ Pro W4"/>
                  <a:ea typeface="ヒラギノ丸ゴ Pro W4"/>
                  <a:cs typeface="ヒラギノ丸ゴ Pro W4"/>
                </a:rPr>
                <a:t>肺転移病巣が縮小</a:t>
              </a:r>
              <a:endParaRPr kumimoji="1" lang="ja-JP" altLang="en-US" dirty="0">
                <a:latin typeface="ヒラギノ丸ゴ Pro W4"/>
                <a:ea typeface="ヒラギノ丸ゴ Pro W4"/>
                <a:cs typeface="ヒラギノ丸ゴ Pro W4"/>
              </a:endParaRPr>
            </a:p>
          </p:txBody>
        </p:sp>
      </p:grpSp>
      <p:sp>
        <p:nvSpPr>
          <p:cNvPr id="14" name="テキスト ボックス 13"/>
          <p:cNvSpPr txBox="1"/>
          <p:nvPr/>
        </p:nvSpPr>
        <p:spPr>
          <a:xfrm>
            <a:off x="127000" y="6488668"/>
            <a:ext cx="3769557" cy="369332"/>
          </a:xfrm>
          <a:prstGeom prst="rect">
            <a:avLst/>
          </a:prstGeom>
          <a:noFill/>
        </p:spPr>
        <p:txBody>
          <a:bodyPr wrap="none" rtlCol="0">
            <a:spAutoFit/>
          </a:bodyPr>
          <a:lstStyle/>
          <a:p>
            <a:r>
              <a:rPr kumimoji="1" lang="ja-JP" altLang="en-US" dirty="0" smtClean="0"/>
              <a:t>（</a:t>
            </a:r>
            <a:r>
              <a:rPr kumimoji="1" lang="en-US" altLang="ja-JP" dirty="0" err="1" smtClean="0"/>
              <a:t>Navid</a:t>
            </a:r>
            <a:r>
              <a:rPr kumimoji="1" lang="ja-JP" altLang="en-US" dirty="0" smtClean="0"/>
              <a:t>ら</a:t>
            </a:r>
            <a:r>
              <a:rPr kumimoji="1" lang="en-US" altLang="ja-JP" dirty="0" smtClean="0"/>
              <a:t>, Cancer</a:t>
            </a:r>
            <a:r>
              <a:rPr kumimoji="1" lang="ja-JP" altLang="en-US" dirty="0" smtClean="0"/>
              <a:t>誌</a:t>
            </a:r>
            <a:r>
              <a:rPr kumimoji="1" lang="en-US" altLang="ja-JP" dirty="0" smtClean="0"/>
              <a:t>, 2008</a:t>
            </a:r>
            <a:r>
              <a:rPr kumimoji="1" lang="ja-JP" altLang="en-US" dirty="0" smtClean="0"/>
              <a:t>年より引用）</a:t>
            </a:r>
            <a:endParaRPr kumimoji="1" lang="ja-JP" altLang="en-US" dirty="0"/>
          </a:p>
        </p:txBody>
      </p:sp>
      <p:cxnSp>
        <p:nvCxnSpPr>
          <p:cNvPr id="16" name="直線矢印コネクタ 15"/>
          <p:cNvCxnSpPr/>
          <p:nvPr/>
        </p:nvCxnSpPr>
        <p:spPr>
          <a:xfrm flipH="1">
            <a:off x="3571596" y="137953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直線矢印コネクタ 16"/>
          <p:cNvCxnSpPr/>
          <p:nvPr/>
        </p:nvCxnSpPr>
        <p:spPr>
          <a:xfrm flipH="1">
            <a:off x="4140200" y="338613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直線矢印コネクタ 17"/>
          <p:cNvCxnSpPr/>
          <p:nvPr/>
        </p:nvCxnSpPr>
        <p:spPr>
          <a:xfrm flipH="1">
            <a:off x="3777692" y="314483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直線矢印コネクタ 18"/>
          <p:cNvCxnSpPr/>
          <p:nvPr/>
        </p:nvCxnSpPr>
        <p:spPr>
          <a:xfrm flipH="1">
            <a:off x="3622396" y="2914650"/>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直線矢印コネクタ 19"/>
          <p:cNvCxnSpPr/>
          <p:nvPr/>
        </p:nvCxnSpPr>
        <p:spPr>
          <a:xfrm flipH="1">
            <a:off x="1099323" y="174783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直線矢印コネクタ 20"/>
          <p:cNvCxnSpPr/>
          <p:nvPr/>
        </p:nvCxnSpPr>
        <p:spPr>
          <a:xfrm flipH="1">
            <a:off x="718323" y="198913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直線矢印コネクタ 23"/>
          <p:cNvCxnSpPr/>
          <p:nvPr/>
        </p:nvCxnSpPr>
        <p:spPr>
          <a:xfrm flipH="1">
            <a:off x="1772423" y="247173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直線矢印コネクタ 24"/>
          <p:cNvCxnSpPr/>
          <p:nvPr/>
        </p:nvCxnSpPr>
        <p:spPr>
          <a:xfrm flipH="1">
            <a:off x="1347531" y="2762250"/>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直線矢印コネクタ 25"/>
          <p:cNvCxnSpPr/>
          <p:nvPr/>
        </p:nvCxnSpPr>
        <p:spPr>
          <a:xfrm flipH="1">
            <a:off x="1285362" y="2520950"/>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直線矢印コネクタ 26"/>
          <p:cNvCxnSpPr/>
          <p:nvPr/>
        </p:nvCxnSpPr>
        <p:spPr>
          <a:xfrm flipH="1">
            <a:off x="1772423" y="308768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直線矢印コネクタ 27"/>
          <p:cNvCxnSpPr/>
          <p:nvPr/>
        </p:nvCxnSpPr>
        <p:spPr>
          <a:xfrm flipH="1">
            <a:off x="1449131" y="299878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直線矢印コネクタ 28"/>
          <p:cNvCxnSpPr/>
          <p:nvPr/>
        </p:nvCxnSpPr>
        <p:spPr>
          <a:xfrm flipH="1">
            <a:off x="1772423" y="369728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直線矢印コネクタ 29"/>
          <p:cNvCxnSpPr/>
          <p:nvPr/>
        </p:nvCxnSpPr>
        <p:spPr>
          <a:xfrm flipH="1">
            <a:off x="896123" y="3119438"/>
            <a:ext cx="203200" cy="24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61193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3366FF"/>
                </a:solidFill>
                <a:latin typeface="ヒラギノ丸ゴ Pro W4"/>
                <a:ea typeface="ヒラギノ丸ゴ Pro W4"/>
                <a:cs typeface="ヒラギノ丸ゴ Pro W4"/>
              </a:rPr>
              <a:t>骨</a:t>
            </a:r>
            <a:r>
              <a:rPr lang="ja-JP" altLang="en-US" dirty="0">
                <a:solidFill>
                  <a:srgbClr val="3366FF"/>
                </a:solidFill>
                <a:latin typeface="ヒラギノ丸ゴ Pro W4"/>
                <a:ea typeface="ヒラギノ丸ゴ Pro W4"/>
                <a:cs typeface="ヒラギノ丸ゴ Pro W4"/>
              </a:rPr>
              <a:t>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a:solidFill>
                  <a:srgbClr val="3366FF"/>
                </a:solidFill>
                <a:latin typeface="ヒラギノ丸ゴ Pro W4"/>
                <a:ea typeface="ヒラギノ丸ゴ Pro W4"/>
                <a:cs typeface="ヒラギノ丸ゴ Pro W4"/>
              </a:rPr>
              <a:t>ドセタキシル＋ゲムシタビン療法</a:t>
            </a:r>
            <a:endParaRPr kumimoji="1" lang="ja-JP" altLang="en-US" dirty="0"/>
          </a:p>
        </p:txBody>
      </p:sp>
      <p:sp>
        <p:nvSpPr>
          <p:cNvPr id="3" name="コンテンツ プレースホルダー 2"/>
          <p:cNvSpPr>
            <a:spLocks noGrp="1"/>
          </p:cNvSpPr>
          <p:nvPr>
            <p:ph idx="1"/>
          </p:nvPr>
        </p:nvSpPr>
        <p:spPr/>
        <p:txBody>
          <a:bodyPr>
            <a:noAutofit/>
          </a:bodyPr>
          <a:lstStyle/>
          <a:p>
            <a:r>
              <a:rPr kumimoji="1" lang="ja-JP" altLang="en-US" sz="2400" dirty="0" smtClean="0">
                <a:latin typeface="ヒラギノ丸ゴ Pro W4"/>
                <a:ea typeface="ヒラギノ丸ゴ Pro W4"/>
                <a:cs typeface="ヒラギノ丸ゴ Pro W4"/>
              </a:rPr>
              <a:t>進行性骨肉腫</a:t>
            </a:r>
            <a:r>
              <a:rPr kumimoji="1" lang="en-US" altLang="ja-JP" sz="2400" dirty="0" smtClean="0">
                <a:latin typeface="ヒラギノ丸ゴ Pro W4"/>
                <a:ea typeface="ヒラギノ丸ゴ Pro W4"/>
                <a:cs typeface="ヒラギノ丸ゴ Pro W4"/>
              </a:rPr>
              <a:t>  17</a:t>
            </a:r>
            <a:r>
              <a:rPr lang="ja-JP" altLang="en-US" sz="2400" dirty="0" smtClean="0">
                <a:latin typeface="ヒラギノ丸ゴ Pro W4"/>
                <a:ea typeface="ヒラギノ丸ゴ Pro W4"/>
                <a:cs typeface="ヒラギノ丸ゴ Pro W4"/>
              </a:rPr>
              <a:t>人</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うち評価可能な患者</a:t>
            </a:r>
            <a:r>
              <a:rPr kumimoji="1" lang="en-US" altLang="ja-JP" sz="2400" dirty="0" smtClean="0">
                <a:latin typeface="ヒラギノ丸ゴ Pro W4"/>
                <a:ea typeface="ヒラギノ丸ゴ Pro W4"/>
                <a:cs typeface="ヒラギノ丸ゴ Pro W4"/>
              </a:rPr>
              <a:t>10</a:t>
            </a:r>
            <a:r>
              <a:rPr kumimoji="1" lang="ja-JP" altLang="en-US" sz="2400" dirty="0" smtClean="0">
                <a:latin typeface="ヒラギノ丸ゴ Pro W4"/>
                <a:ea typeface="ヒラギノ丸ゴ Pro W4"/>
                <a:cs typeface="ヒラギノ丸ゴ Pro W4"/>
              </a:rPr>
              <a:t>人</a:t>
            </a:r>
            <a:endParaRPr kumimoji="1"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臨床</a:t>
            </a:r>
            <a:r>
              <a:rPr kumimoji="1" lang="ja-JP" altLang="en-US" sz="2400" dirty="0" smtClean="0">
                <a:latin typeface="ヒラギノ丸ゴ Pro W4"/>
                <a:ea typeface="ヒラギノ丸ゴ Pro W4"/>
                <a:cs typeface="ヒラギノ丸ゴ Pro W4"/>
              </a:rPr>
              <a:t>成績</a:t>
            </a:r>
            <a:r>
              <a:rPr lang="ja-JP" altLang="en-US" sz="2400" dirty="0">
                <a:latin typeface="ヒラギノ丸ゴ Pro W4"/>
                <a:ea typeface="ヒラギノ丸ゴ Pro W4"/>
                <a:cs typeface="ヒラギノ丸ゴ Pro W4"/>
              </a:rPr>
              <a:t>　</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部分奏効　</a:t>
            </a:r>
            <a:r>
              <a:rPr kumimoji="1" lang="en-US" altLang="ja-JP" sz="2400" dirty="0" smtClean="0">
                <a:solidFill>
                  <a:srgbClr val="FF0000"/>
                </a:solidFill>
                <a:latin typeface="ヒラギノ丸ゴ Pro W4"/>
                <a:ea typeface="ヒラギノ丸ゴ Pro W4"/>
                <a:cs typeface="ヒラギノ丸ゴ Pro W4"/>
              </a:rPr>
              <a:t>3</a:t>
            </a:r>
            <a:r>
              <a:rPr kumimoji="1" lang="ja-JP" altLang="en-US" sz="2400" dirty="0" smtClean="0">
                <a:solidFill>
                  <a:srgbClr val="000000"/>
                </a:solidFill>
                <a:latin typeface="ヒラギノ丸ゴ Pro W4"/>
                <a:ea typeface="ヒラギノ丸ゴ Pro W4"/>
                <a:cs typeface="ヒラギノ丸ゴ Pro W4"/>
              </a:rPr>
              <a:t>人</a:t>
            </a:r>
            <a:r>
              <a:rPr lang="ja-JP" altLang="en-US" sz="2400" dirty="0" smtClean="0">
                <a:latin typeface="ヒラギノ丸ゴ Pro W4"/>
                <a:ea typeface="ヒラギノ丸ゴ Pro W4"/>
                <a:cs typeface="ヒラギノ丸ゴ Pro W4"/>
              </a:rPr>
              <a:t>（腫瘍が</a:t>
            </a:r>
            <a:r>
              <a:rPr lang="en-US" altLang="ja-JP" sz="2400" dirty="0" smtClean="0">
                <a:latin typeface="ヒラギノ丸ゴ Pro W4"/>
                <a:ea typeface="ヒラギノ丸ゴ Pro W4"/>
                <a:cs typeface="ヒラギノ丸ゴ Pro W4"/>
              </a:rPr>
              <a:t>30%</a:t>
            </a:r>
            <a:r>
              <a:rPr lang="ja-JP" altLang="en-US" sz="2400" dirty="0" smtClean="0">
                <a:latin typeface="ヒラギノ丸ゴ Pro W4"/>
                <a:ea typeface="ヒラギノ丸ゴ Pro W4"/>
                <a:cs typeface="ヒラギノ丸ゴ Pro W4"/>
              </a:rPr>
              <a:t>以上縮小）</a:t>
            </a:r>
            <a:endParaRPr kumimoji="1"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安定　　　</a:t>
            </a:r>
            <a:r>
              <a:rPr lang="en-US" altLang="ja-JP" sz="2400" dirty="0" smtClean="0">
                <a:latin typeface="ヒラギノ丸ゴ Pro W4"/>
                <a:ea typeface="ヒラギノ丸ゴ Pro W4"/>
                <a:cs typeface="ヒラギノ丸ゴ Pro W4"/>
              </a:rPr>
              <a:t>1</a:t>
            </a:r>
            <a:r>
              <a:rPr lang="ja-JP" altLang="en-US" sz="2400" dirty="0" smtClean="0">
                <a:latin typeface="ヒラギノ丸ゴ Pro W4"/>
                <a:ea typeface="ヒラギノ丸ゴ Pro W4"/>
                <a:cs typeface="ヒラギノ丸ゴ Pro W4"/>
              </a:rPr>
              <a:t>人（部分奏効と進行の間）</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進行　　　</a:t>
            </a:r>
            <a:r>
              <a:rPr lang="en-US" altLang="ja-JP" sz="2400" dirty="0" smtClean="0">
                <a:latin typeface="ヒラギノ丸ゴ Pro W4"/>
                <a:ea typeface="ヒラギノ丸ゴ Pro W4"/>
                <a:cs typeface="ヒラギノ丸ゴ Pro W4"/>
              </a:rPr>
              <a:t>6</a:t>
            </a:r>
            <a:r>
              <a:rPr lang="ja-JP" altLang="en-US" sz="2400" dirty="0" smtClean="0">
                <a:latin typeface="ヒラギノ丸ゴ Pro W4"/>
                <a:ea typeface="ヒラギノ丸ゴ Pro W4"/>
                <a:cs typeface="ヒラギノ丸ゴ Pro W4"/>
              </a:rPr>
              <a:t>人（腫瘍が</a:t>
            </a:r>
            <a:r>
              <a:rPr lang="en-US" altLang="ja-JP" sz="2400" dirty="0" smtClean="0">
                <a:latin typeface="ヒラギノ丸ゴ Pro W4"/>
                <a:ea typeface="ヒラギノ丸ゴ Pro W4"/>
                <a:cs typeface="ヒラギノ丸ゴ Pro W4"/>
              </a:rPr>
              <a:t>20%</a:t>
            </a:r>
            <a:r>
              <a:rPr lang="ja-JP" altLang="en-US" sz="2400" dirty="0" smtClean="0">
                <a:latin typeface="ヒラギノ丸ゴ Pro W4"/>
                <a:ea typeface="ヒラギノ丸ゴ Pro W4"/>
                <a:cs typeface="ヒラギノ丸ゴ Pro W4"/>
              </a:rPr>
              <a:t>以上増大）</a:t>
            </a:r>
            <a:endParaRPr lang="en-US" altLang="ja-JP" sz="2400" dirty="0" smtClean="0">
              <a:latin typeface="ヒラギノ丸ゴ Pro W4"/>
              <a:ea typeface="ヒラギノ丸ゴ Pro W4"/>
              <a:cs typeface="ヒラギノ丸ゴ Pro W4"/>
            </a:endParaRPr>
          </a:p>
          <a:p>
            <a:r>
              <a:rPr kumimoji="1" lang="ja-JP" altLang="en-US" sz="2400" dirty="0" smtClean="0">
                <a:latin typeface="ヒラギノ丸ゴ Pro W4"/>
                <a:ea typeface="ヒラギノ丸ゴ Pro W4"/>
                <a:cs typeface="ヒラギノ丸ゴ Pro W4"/>
              </a:rPr>
              <a:t>奏功率　</a:t>
            </a:r>
            <a:r>
              <a:rPr lang="en-US" altLang="ja-JP" sz="2400" dirty="0" smtClean="0">
                <a:solidFill>
                  <a:srgbClr val="FF0000"/>
                </a:solidFill>
                <a:latin typeface="ヒラギノ丸ゴ Pro W4"/>
                <a:ea typeface="ヒラギノ丸ゴ Pro W4"/>
                <a:cs typeface="ヒラギノ丸ゴ Pro W4"/>
              </a:rPr>
              <a:t>3</a:t>
            </a:r>
            <a:r>
              <a:rPr kumimoji="1" lang="en-US" altLang="ja-JP" sz="2400" dirty="0" smtClean="0">
                <a:solidFill>
                  <a:srgbClr val="FF0000"/>
                </a:solidFill>
                <a:latin typeface="ヒラギノ丸ゴ Pro W4"/>
                <a:ea typeface="ヒラギノ丸ゴ Pro W4"/>
                <a:cs typeface="ヒラギノ丸ゴ Pro W4"/>
              </a:rPr>
              <a:t>0%</a:t>
            </a:r>
            <a:endParaRPr lang="en-US" altLang="ja-JP" sz="2400" dirty="0" smtClean="0">
              <a:solidFill>
                <a:srgbClr val="FF0000"/>
              </a:solidFill>
              <a:latin typeface="ヒラギノ丸ゴ Pro W4"/>
              <a:ea typeface="ヒラギノ丸ゴ Pro W4"/>
              <a:cs typeface="ヒラギノ丸ゴ Pro W4"/>
            </a:endParaRPr>
          </a:p>
          <a:p>
            <a:r>
              <a:rPr kumimoji="1" lang="ja-JP" altLang="en-US" sz="2400" dirty="0" smtClean="0">
                <a:latin typeface="ヒラギノ丸ゴ Pro W4"/>
                <a:ea typeface="ヒラギノ丸ゴ Pro W4"/>
                <a:cs typeface="ヒラギノ丸ゴ Pro W4"/>
              </a:rPr>
              <a:t>再発後生存期間</a:t>
            </a:r>
            <a:r>
              <a:rPr lang="ja-JP" altLang="en-US" sz="2400" dirty="0" smtClean="0">
                <a:latin typeface="ヒラギノ丸ゴ Pro W4"/>
                <a:ea typeface="ヒラギノ丸ゴ Pro W4"/>
                <a:cs typeface="ヒラギノ丸ゴ Pro W4"/>
              </a:rPr>
              <a:t>　</a:t>
            </a:r>
            <a:r>
              <a:rPr kumimoji="1" lang="en-US" altLang="ja-JP" sz="2400" dirty="0" smtClean="0">
                <a:latin typeface="ヒラギノ丸ゴ Pro W4"/>
                <a:ea typeface="ヒラギノ丸ゴ Pro W4"/>
                <a:cs typeface="ヒラギノ丸ゴ Pro W4"/>
              </a:rPr>
              <a:t>7</a:t>
            </a:r>
            <a:r>
              <a:rPr kumimoji="1" lang="ja-JP" altLang="en-US" sz="2400" dirty="0" smtClean="0">
                <a:latin typeface="ヒラギノ丸ゴ Pro W4"/>
                <a:ea typeface="ヒラギノ丸ゴ Pro W4"/>
                <a:cs typeface="ヒラギノ丸ゴ Pro W4"/>
              </a:rPr>
              <a:t>ヶ月</a:t>
            </a:r>
            <a:r>
              <a:rPr lang="en-US" altLang="ja-JP" sz="2400" dirty="0" smtClean="0">
                <a:latin typeface="ヒラギノ丸ゴ Pro W4"/>
                <a:ea typeface="ヒラギノ丸ゴ Pro W4"/>
                <a:cs typeface="ヒラギノ丸ゴ Pro W4"/>
              </a:rPr>
              <a:t>, </a:t>
            </a:r>
            <a:r>
              <a:rPr lang="en-US" altLang="ja-JP" sz="2400" dirty="0" smtClean="0">
                <a:solidFill>
                  <a:srgbClr val="FF0000"/>
                </a:solidFill>
                <a:latin typeface="ヒラギノ丸ゴ Pro W4"/>
                <a:ea typeface="ヒラギノ丸ゴ Pro W4"/>
                <a:cs typeface="ヒラギノ丸ゴ Pro W4"/>
              </a:rPr>
              <a:t>52</a:t>
            </a:r>
            <a:r>
              <a:rPr lang="ja-JP" altLang="en-US" sz="2400" dirty="0" smtClean="0">
                <a:solidFill>
                  <a:srgbClr val="FF0000"/>
                </a:solidFill>
                <a:latin typeface="ヒラギノ丸ゴ Pro W4"/>
                <a:ea typeface="ヒラギノ丸ゴ Pro W4"/>
                <a:cs typeface="ヒラギノ丸ゴ Pro W4"/>
              </a:rPr>
              <a:t>ヶ月</a:t>
            </a:r>
            <a:r>
              <a:rPr lang="en-US" altLang="ja-JP" sz="2400" dirty="0" smtClean="0">
                <a:latin typeface="ヒラギノ丸ゴ Pro W4"/>
                <a:ea typeface="ヒラギノ丸ゴ Pro W4"/>
                <a:cs typeface="ヒラギノ丸ゴ Pro W4"/>
              </a:rPr>
              <a:t>, </a:t>
            </a:r>
            <a:r>
              <a:rPr lang="en-US" altLang="ja-JP" sz="2400" dirty="0" smtClean="0">
                <a:solidFill>
                  <a:srgbClr val="FF0000"/>
                </a:solidFill>
                <a:latin typeface="ヒラギノ丸ゴ Pro W4"/>
                <a:ea typeface="ヒラギノ丸ゴ Pro W4"/>
                <a:cs typeface="ヒラギノ丸ゴ Pro W4"/>
              </a:rPr>
              <a:t>69</a:t>
            </a:r>
            <a:r>
              <a:rPr lang="ja-JP" altLang="en-US" sz="2400" dirty="0" smtClean="0">
                <a:solidFill>
                  <a:srgbClr val="FF0000"/>
                </a:solidFill>
                <a:latin typeface="ヒラギノ丸ゴ Pro W4"/>
                <a:ea typeface="ヒラギノ丸ゴ Pro W4"/>
                <a:cs typeface="ヒラギノ丸ゴ Pro W4"/>
              </a:rPr>
              <a:t>ヶ月</a:t>
            </a:r>
            <a:endParaRPr kumimoji="1" lang="en-US" altLang="ja-JP" sz="2400" dirty="0" smtClean="0">
              <a:solidFill>
                <a:srgbClr val="FF0000"/>
              </a:solidFill>
              <a:latin typeface="ヒラギノ丸ゴ Pro W4"/>
              <a:ea typeface="ヒラギノ丸ゴ Pro W4"/>
              <a:cs typeface="ヒラギノ丸ゴ Pro W4"/>
            </a:endParaRPr>
          </a:p>
        </p:txBody>
      </p:sp>
      <p:sp>
        <p:nvSpPr>
          <p:cNvPr id="4" name="テキスト ボックス 3"/>
          <p:cNvSpPr txBox="1"/>
          <p:nvPr/>
        </p:nvSpPr>
        <p:spPr>
          <a:xfrm>
            <a:off x="5374443" y="6488668"/>
            <a:ext cx="3769557" cy="369332"/>
          </a:xfrm>
          <a:prstGeom prst="rect">
            <a:avLst/>
          </a:prstGeom>
          <a:noFill/>
        </p:spPr>
        <p:txBody>
          <a:bodyPr wrap="none" rtlCol="0">
            <a:spAutoFit/>
          </a:bodyPr>
          <a:lstStyle/>
          <a:p>
            <a:r>
              <a:rPr kumimoji="1" lang="ja-JP" altLang="en-US" dirty="0" smtClean="0"/>
              <a:t>（</a:t>
            </a:r>
            <a:r>
              <a:rPr kumimoji="1" lang="en-US" altLang="ja-JP" dirty="0" err="1" smtClean="0"/>
              <a:t>Navid</a:t>
            </a:r>
            <a:r>
              <a:rPr kumimoji="1" lang="ja-JP" altLang="en-US" dirty="0" smtClean="0"/>
              <a:t>ら</a:t>
            </a:r>
            <a:r>
              <a:rPr kumimoji="1" lang="en-US" altLang="ja-JP" dirty="0" smtClean="0"/>
              <a:t>, Cancer</a:t>
            </a:r>
            <a:r>
              <a:rPr kumimoji="1" lang="ja-JP" altLang="en-US" dirty="0" smtClean="0"/>
              <a:t>誌</a:t>
            </a:r>
            <a:r>
              <a:rPr kumimoji="1" lang="en-US" altLang="ja-JP" dirty="0" smtClean="0"/>
              <a:t>, 2008</a:t>
            </a:r>
            <a:r>
              <a:rPr kumimoji="1" lang="ja-JP" altLang="en-US" dirty="0" smtClean="0"/>
              <a:t>年より引用）</a:t>
            </a:r>
            <a:endParaRPr kumimoji="1" lang="ja-JP" altLang="en-US" dirty="0"/>
          </a:p>
        </p:txBody>
      </p:sp>
    </p:spTree>
    <p:extLst>
      <p:ext uri="{BB962C8B-B14F-4D97-AF65-F5344CB8AC3E}">
        <p14:creationId xmlns:p14="http://schemas.microsoft.com/office/powerpoint/2010/main" val="4481466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3366FF"/>
                </a:solidFill>
                <a:latin typeface="ヒラギノ丸ゴ Pro W4"/>
                <a:ea typeface="ヒラギノ丸ゴ Pro W4"/>
                <a:cs typeface="ヒラギノ丸ゴ Pro W4"/>
              </a:rPr>
              <a:t>本日の講演</a:t>
            </a:r>
            <a:endParaRPr lang="ja-JP" altLang="en-US" dirty="0">
              <a:solidFill>
                <a:srgbClr val="3366FF"/>
              </a:solidFill>
              <a:latin typeface="ヒラギノ丸ゴ Pro W4"/>
              <a:ea typeface="ヒラギノ丸ゴ Pro W4"/>
              <a:cs typeface="ヒラギノ丸ゴ Pro W4"/>
            </a:endParaRPr>
          </a:p>
        </p:txBody>
      </p:sp>
      <p:sp>
        <p:nvSpPr>
          <p:cNvPr id="3" name="コンテンツ プレースホルダ 2"/>
          <p:cNvSpPr>
            <a:spLocks noGrp="1"/>
          </p:cNvSpPr>
          <p:nvPr>
            <p:ph idx="1"/>
          </p:nvPr>
        </p:nvSpPr>
        <p:spPr/>
        <p:txBody>
          <a:bodyPr>
            <a:noAutofit/>
          </a:bodyPr>
          <a:lstStyle/>
          <a:p>
            <a:pPr>
              <a:buNone/>
            </a:pPr>
            <a:r>
              <a:rPr lang="ja-JP" altLang="en-US" sz="2800" dirty="0" smtClean="0">
                <a:latin typeface="ヒラギノ丸ゴ Pro W4"/>
                <a:ea typeface="ヒラギノ丸ゴ Pro W4"/>
                <a:cs typeface="ヒラギノ丸ゴ Pro W4"/>
              </a:rPr>
              <a:t>診断法</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①FDG-PET</a:t>
            </a:r>
          </a:p>
          <a:p>
            <a:pPr>
              <a:buNone/>
            </a:pPr>
            <a:endParaRPr lang="en-US" altLang="ja-JP" sz="2800" dirty="0" smtClean="0">
              <a:latin typeface="ヒラギノ丸ゴ Pro W4"/>
              <a:ea typeface="ヒラギノ丸ゴ Pro W4"/>
              <a:cs typeface="ヒラギノ丸ゴ Pro W4"/>
            </a:endParaRPr>
          </a:p>
          <a:p>
            <a:pPr>
              <a:buNone/>
            </a:pPr>
            <a:r>
              <a:rPr lang="ja-JP" altLang="en-US" sz="2800" dirty="0" smtClean="0">
                <a:latin typeface="ヒラギノ丸ゴ Pro W4"/>
                <a:ea typeface="ヒラギノ丸ゴ Pro W4"/>
                <a:cs typeface="ヒラギノ丸ゴ Pro W4"/>
              </a:rPr>
              <a:t>治療法</a:t>
            </a:r>
            <a:endParaRPr lang="en-US" altLang="ja-JP" sz="2800" dirty="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②</a:t>
            </a:r>
            <a:r>
              <a:rPr lang="ja-JP" altLang="en-US" sz="2800" dirty="0">
                <a:latin typeface="ヒラギノ丸ゴ Pro W4"/>
                <a:ea typeface="ヒラギノ丸ゴ Pro W4"/>
                <a:cs typeface="ヒラギノ丸ゴ Pro W4"/>
              </a:rPr>
              <a:t>アクリジンオレンジ光線・放射線</a:t>
            </a:r>
            <a:r>
              <a:rPr lang="ja-JP" altLang="en-US" sz="2800" dirty="0" smtClean="0">
                <a:latin typeface="ヒラギノ丸ゴ Pro W4"/>
                <a:ea typeface="ヒラギノ丸ゴ Pro W4"/>
                <a:cs typeface="ヒラギノ丸ゴ Pro W4"/>
              </a:rPr>
              <a:t>力学治療　</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③</a:t>
            </a:r>
            <a:r>
              <a:rPr lang="ja-JP" altLang="en-US" sz="2800" dirty="0" smtClean="0">
                <a:latin typeface="ヒラギノ丸ゴ Pro W4"/>
                <a:ea typeface="ヒラギノ丸ゴ Pro W4"/>
                <a:cs typeface="ヒラギノ丸ゴ Pro W4"/>
              </a:rPr>
              <a:t>骨肉腫に対する最新の抗腫瘍薬治療</a:t>
            </a:r>
            <a:endParaRPr lang="en-US" altLang="ja-JP" sz="2800" dirty="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④</a:t>
            </a:r>
            <a:r>
              <a:rPr lang="ja-JP" altLang="en-US" sz="2800" dirty="0" smtClean="0">
                <a:latin typeface="ヒラギノ丸ゴ Pro W4"/>
                <a:ea typeface="ヒラギノ丸ゴ Pro W4"/>
                <a:cs typeface="ヒラギノ丸ゴ Pro W4"/>
              </a:rPr>
              <a:t>ユーイング肉腫に対する最新の抗腫瘍薬治療</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⑤</a:t>
            </a:r>
            <a:r>
              <a:rPr lang="ja-JP" altLang="en-US" sz="2800" dirty="0" smtClean="0">
                <a:latin typeface="ヒラギノ丸ゴ Pro W4"/>
                <a:ea typeface="ヒラギノ丸ゴ Pro W4"/>
                <a:cs typeface="ヒラギノ丸ゴ Pro W4"/>
              </a:rPr>
              <a:t>軟部肉腫に対する最新の抗腫瘍薬治療</a:t>
            </a:r>
            <a:endParaRPr lang="en-US" altLang="ja-JP" sz="28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1357336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6" end="6"/>
                                            </p:txEl>
                                          </p:spTgt>
                                        </p:tgtEl>
                                        <p:attrNameLst>
                                          <p:attrName>style.color</p:attrName>
                                        </p:attrNameLst>
                                      </p:cBhvr>
                                      <p:to>
                                        <a:schemeClr val="accent2"/>
                                      </p:to>
                                    </p:animClr>
                                    <p:animClr clrSpc="rgb" dir="cw">
                                      <p:cBhvr>
                                        <p:cTn id="7" dur="500" fill="hold"/>
                                        <p:tgtEl>
                                          <p:spTgt spid="3">
                                            <p:txEl>
                                              <p:pRg st="6" end="6"/>
                                            </p:txEl>
                                          </p:spTgt>
                                        </p:tgtEl>
                                        <p:attrNameLst>
                                          <p:attrName>fillcolor</p:attrName>
                                        </p:attrNameLst>
                                      </p:cBhvr>
                                      <p:to>
                                        <a:schemeClr val="accent2"/>
                                      </p:to>
                                    </p:animClr>
                                    <p:set>
                                      <p:cBhvr>
                                        <p:cTn id="8" dur="500" fill="hold"/>
                                        <p:tgtEl>
                                          <p:spTgt spid="3">
                                            <p:txEl>
                                              <p:pRg st="6" end="6"/>
                                            </p:txEl>
                                          </p:spTgt>
                                        </p:tgtEl>
                                        <p:attrNameLst>
                                          <p:attrName>fill.type</p:attrName>
                                        </p:attrNameLst>
                                      </p:cBhvr>
                                      <p:to>
                                        <p:strVal val="solid"/>
                                      </p:to>
                                    </p:set>
                                    <p:anim to="1.5" calcmode="lin" valueType="num">
                                      <p:cBhvr override="childStyle">
                                        <p:cTn id="9" dur="500" fill="hold"/>
                                        <p:tgtEl>
                                          <p:spTgt spid="3">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23962"/>
          </a:xfrm>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ユーイング肉腫に対する</a:t>
            </a:r>
            <a:r>
              <a:rPr kumimoji="1" lang="en-US" altLang="ja-JP" dirty="0" smtClean="0">
                <a:solidFill>
                  <a:srgbClr val="3366FF"/>
                </a:solidFill>
                <a:latin typeface="ヒラギノ丸ゴ Pro W4"/>
                <a:ea typeface="ヒラギノ丸ゴ Pro W4"/>
                <a:cs typeface="ヒラギノ丸ゴ Pro W4"/>
              </a:rPr>
              <a:t/>
            </a:r>
            <a:br>
              <a:rPr kumimoji="1" lang="en-US" altLang="ja-JP" dirty="0" smtClean="0">
                <a:solidFill>
                  <a:srgbClr val="3366FF"/>
                </a:solidFill>
                <a:latin typeface="ヒラギノ丸ゴ Pro W4"/>
                <a:ea typeface="ヒラギノ丸ゴ Pro W4"/>
                <a:cs typeface="ヒラギノ丸ゴ Pro W4"/>
              </a:rPr>
            </a:br>
            <a:r>
              <a:rPr kumimoji="1" lang="ja-JP" altLang="en-US" dirty="0" smtClean="0">
                <a:solidFill>
                  <a:srgbClr val="3366FF"/>
                </a:solidFill>
                <a:latin typeface="ヒラギノ丸ゴ Pro W4"/>
                <a:ea typeface="ヒラギノ丸ゴ Pro W4"/>
                <a:cs typeface="ヒラギノ丸ゴ Pro W4"/>
              </a:rPr>
              <a:t>抗腫瘍薬治療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r>
              <a:rPr kumimoji="1" lang="ja-JP" altLang="en-US" sz="2400" dirty="0" smtClean="0">
                <a:latin typeface="ヒラギノ丸ゴ Pro W4"/>
                <a:ea typeface="ヒラギノ丸ゴ Pro W4"/>
                <a:cs typeface="ヒラギノ丸ゴ Pro W4"/>
              </a:rPr>
              <a:t>ユーイング肉腫の標準治療</a:t>
            </a:r>
            <a:endParaRPr kumimoji="1"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導入</a:t>
            </a:r>
            <a:r>
              <a:rPr kumimoji="1" lang="ja-JP" altLang="en-US" sz="2400" dirty="0" smtClean="0">
                <a:solidFill>
                  <a:srgbClr val="FF0000"/>
                </a:solidFill>
                <a:latin typeface="ヒラギノ丸ゴ Pro W4"/>
                <a:ea typeface="ヒラギノ丸ゴ Pro W4"/>
                <a:cs typeface="ヒラギノ丸ゴ Pro W4"/>
              </a:rPr>
              <a:t>抗腫瘍薬</a:t>
            </a:r>
            <a:r>
              <a:rPr kumimoji="1" lang="ja-JP" altLang="en-US" sz="2400" dirty="0" smtClean="0">
                <a:latin typeface="ヒラギノ丸ゴ Pro W4"/>
                <a:ea typeface="ヒラギノ丸ゴ Pro W4"/>
                <a:cs typeface="ヒラギノ丸ゴ Pro W4"/>
              </a:rPr>
              <a:t>治療</a:t>
            </a:r>
            <a:r>
              <a:rPr kumimoji="1" lang="en-US" altLang="ja-JP" sz="2400" dirty="0" smtClean="0">
                <a:latin typeface="ヒラギノ丸ゴ Pro W4"/>
                <a:ea typeface="ヒラギノ丸ゴ Pro W4"/>
                <a:cs typeface="ヒラギノ丸ゴ Pro W4"/>
              </a:rPr>
              <a:t>→</a:t>
            </a:r>
            <a:r>
              <a:rPr kumimoji="1" lang="ja-JP" altLang="en-US" sz="2400" dirty="0" smtClean="0">
                <a:latin typeface="ヒラギノ丸ゴ Pro W4"/>
                <a:ea typeface="ヒラギノ丸ゴ Pro W4"/>
                <a:cs typeface="ヒラギノ丸ゴ Pro W4"/>
              </a:rPr>
              <a:t>手術（</a:t>
            </a:r>
            <a:r>
              <a:rPr kumimoji="1" lang="en-US" altLang="ja-JP" sz="2400" dirty="0" smtClean="0">
                <a:latin typeface="ヒラギノ丸ゴ Pro W4"/>
                <a:ea typeface="ヒラギノ丸ゴ Pro W4"/>
                <a:cs typeface="ヒラギノ丸ゴ Pro W4"/>
              </a:rPr>
              <a:t>±</a:t>
            </a:r>
            <a:r>
              <a:rPr kumimoji="1" lang="ja-JP" altLang="en-US" sz="2400" dirty="0" smtClean="0">
                <a:latin typeface="ヒラギノ丸ゴ Pro W4"/>
                <a:ea typeface="ヒラギノ丸ゴ Pro W4"/>
                <a:cs typeface="ヒラギノ丸ゴ Pro W4"/>
              </a:rPr>
              <a:t>放射線治療）</a:t>
            </a:r>
            <a:endParaRPr kumimoji="1"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kumimoji="1" lang="en-US" altLang="ja-JP" sz="2400" dirty="0" smtClean="0">
                <a:latin typeface="ヒラギノ丸ゴ Pro W4"/>
                <a:ea typeface="ヒラギノ丸ゴ Pro W4"/>
                <a:cs typeface="ヒラギノ丸ゴ Pro W4"/>
              </a:rPr>
              <a:t>→</a:t>
            </a:r>
            <a:r>
              <a:rPr kumimoji="1" lang="ja-JP" altLang="en-US" sz="2400" dirty="0" smtClean="0">
                <a:latin typeface="ヒラギノ丸ゴ Pro W4"/>
                <a:ea typeface="ヒラギノ丸ゴ Pro W4"/>
                <a:cs typeface="ヒラギノ丸ゴ Pro W4"/>
              </a:rPr>
              <a:t>維持</a:t>
            </a:r>
            <a:r>
              <a:rPr kumimoji="1" lang="ja-JP" altLang="en-US" sz="2400" dirty="0" smtClean="0">
                <a:solidFill>
                  <a:srgbClr val="FF0000"/>
                </a:solidFill>
                <a:latin typeface="ヒラギノ丸ゴ Pro W4"/>
                <a:ea typeface="ヒラギノ丸ゴ Pro W4"/>
                <a:cs typeface="ヒラギノ丸ゴ Pro W4"/>
              </a:rPr>
              <a:t>抗腫瘍薬</a:t>
            </a:r>
            <a:r>
              <a:rPr kumimoji="1" lang="ja-JP" altLang="en-US" sz="2400" dirty="0" smtClean="0">
                <a:latin typeface="ヒラギノ丸ゴ Pro W4"/>
                <a:ea typeface="ヒラギノ丸ゴ Pro W4"/>
                <a:cs typeface="ヒラギノ丸ゴ Pro W4"/>
              </a:rPr>
              <a:t>治療</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抗</a:t>
            </a:r>
            <a:r>
              <a:rPr lang="ja-JP" altLang="en-US" sz="2400" dirty="0">
                <a:latin typeface="ヒラギノ丸ゴ Pro W4"/>
                <a:ea typeface="ヒラギノ丸ゴ Pro W4"/>
                <a:cs typeface="ヒラギノ丸ゴ Pro W4"/>
              </a:rPr>
              <a:t>腫瘍</a:t>
            </a:r>
            <a:r>
              <a:rPr lang="ja-JP" altLang="en-US" sz="2400" dirty="0" smtClean="0">
                <a:latin typeface="ヒラギノ丸ゴ Pro W4"/>
                <a:ea typeface="ヒラギノ丸ゴ Pro W4"/>
                <a:cs typeface="ヒラギノ丸ゴ Pro W4"/>
              </a:rPr>
              <a:t>薬＝ユーイング肉腫の治療に必要不可欠</a:t>
            </a:r>
            <a:endParaRPr kumimoji="1"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第</a:t>
            </a:r>
            <a:r>
              <a:rPr lang="en-US" altLang="ja-JP" sz="2400" dirty="0" smtClean="0">
                <a:latin typeface="ヒラギノ丸ゴ Pro W4"/>
                <a:ea typeface="ヒラギノ丸ゴ Pro W4"/>
                <a:cs typeface="ヒラギノ丸ゴ Pro W4"/>
              </a:rPr>
              <a:t>1</a:t>
            </a:r>
            <a:r>
              <a:rPr lang="ja-JP" altLang="en-US" sz="2400" dirty="0" smtClean="0">
                <a:latin typeface="ヒラギノ丸ゴ Pro W4"/>
                <a:ea typeface="ヒラギノ丸ゴ Pro W4"/>
                <a:cs typeface="ヒラギノ丸ゴ Pro W4"/>
              </a:rPr>
              <a:t>選択の抗腫瘍薬（</a:t>
            </a:r>
            <a:r>
              <a:rPr lang="en-US" altLang="ja-JP" sz="2400" dirty="0" smtClean="0">
                <a:latin typeface="ヒラギノ丸ゴ Pro W4"/>
                <a:ea typeface="ヒラギノ丸ゴ Pro W4"/>
                <a:cs typeface="ヒラギノ丸ゴ Pro W4"/>
              </a:rPr>
              <a:t>5</a:t>
            </a:r>
            <a:r>
              <a:rPr lang="ja-JP" altLang="en-US" sz="2400" dirty="0" smtClean="0">
                <a:latin typeface="ヒラギノ丸ゴ Pro W4"/>
                <a:ea typeface="ヒラギノ丸ゴ Pro W4"/>
                <a:cs typeface="ヒラギノ丸ゴ Pro W4"/>
              </a:rPr>
              <a:t>種類）</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a:t>
            </a:r>
            <a:r>
              <a:rPr kumimoji="1" lang="ja-JP" altLang="en-US" sz="2400" dirty="0" smtClean="0">
                <a:solidFill>
                  <a:srgbClr val="FF0000"/>
                </a:solidFill>
                <a:latin typeface="ヒラギノ丸ゴ Pro W4"/>
                <a:ea typeface="ヒラギノ丸ゴ Pro W4"/>
                <a:cs typeface="ヒラギノ丸ゴ Pro W4"/>
              </a:rPr>
              <a:t>ビンクリスチン</a:t>
            </a:r>
            <a:r>
              <a:rPr lang="en-US" altLang="ja-JP" sz="2400" dirty="0" smtClean="0">
                <a:solidFill>
                  <a:srgbClr val="FF0000"/>
                </a:solidFill>
                <a:latin typeface="ヒラギノ丸ゴ Pro W4"/>
                <a:ea typeface="ヒラギノ丸ゴ Pro W4"/>
                <a:cs typeface="ヒラギノ丸ゴ Pro W4"/>
              </a:rPr>
              <a:t>, </a:t>
            </a:r>
            <a:r>
              <a:rPr lang="ja-JP" altLang="en-US" sz="2400" dirty="0" smtClean="0">
                <a:solidFill>
                  <a:srgbClr val="FF0000"/>
                </a:solidFill>
                <a:latin typeface="ヒラギノ丸ゴ Pro W4"/>
                <a:ea typeface="ヒラギノ丸ゴ Pro W4"/>
                <a:cs typeface="ヒラギノ丸ゴ Pro W4"/>
              </a:rPr>
              <a:t>ドキソルビシン</a:t>
            </a:r>
            <a:r>
              <a:rPr lang="en-US" altLang="ja-JP" sz="2400" dirty="0" smtClean="0">
                <a:solidFill>
                  <a:srgbClr val="FF0000"/>
                </a:solidFill>
                <a:latin typeface="ヒラギノ丸ゴ Pro W4"/>
                <a:ea typeface="ヒラギノ丸ゴ Pro W4"/>
                <a:cs typeface="ヒラギノ丸ゴ Pro W4"/>
              </a:rPr>
              <a:t>, </a:t>
            </a:r>
            <a:r>
              <a:rPr kumimoji="1" lang="ja-JP" altLang="en-US" sz="2400" dirty="0" smtClean="0">
                <a:solidFill>
                  <a:srgbClr val="FF0000"/>
                </a:solidFill>
                <a:latin typeface="ヒラギノ丸ゴ Pro W4"/>
                <a:ea typeface="ヒラギノ丸ゴ Pro W4"/>
                <a:cs typeface="ヒラギノ丸ゴ Pro W4"/>
              </a:rPr>
              <a:t>シクロフォスファミド</a:t>
            </a:r>
            <a:endParaRPr kumimoji="1" lang="en-US" altLang="ja-JP" sz="2400" dirty="0" smtClean="0">
              <a:solidFill>
                <a:srgbClr val="FF0000"/>
              </a:solidFill>
              <a:latin typeface="ヒラギノ丸ゴ Pro W4"/>
              <a:ea typeface="ヒラギノ丸ゴ Pro W4"/>
              <a:cs typeface="ヒラギノ丸ゴ Pro W4"/>
            </a:endParaRPr>
          </a:p>
          <a:p>
            <a:pPr marL="0" indent="0">
              <a:buNone/>
            </a:pPr>
            <a:r>
              <a:rPr lang="ja-JP" altLang="en-US" sz="2400" dirty="0" smtClean="0">
                <a:solidFill>
                  <a:srgbClr val="FF0000"/>
                </a:solidFill>
                <a:latin typeface="ヒラギノ丸ゴ Pro W4"/>
                <a:ea typeface="ヒラギノ丸ゴ Pro W4"/>
                <a:cs typeface="ヒラギノ丸ゴ Pro W4"/>
              </a:rPr>
              <a:t>　（</a:t>
            </a:r>
            <a:r>
              <a:rPr lang="en-US" altLang="ja-JP" sz="2400" dirty="0" smtClean="0">
                <a:solidFill>
                  <a:srgbClr val="FF0000"/>
                </a:solidFill>
                <a:latin typeface="ヒラギノ丸ゴ Pro W4"/>
                <a:ea typeface="ヒラギノ丸ゴ Pro W4"/>
                <a:cs typeface="ヒラギノ丸ゴ Pro W4"/>
              </a:rPr>
              <a:t>VDC</a:t>
            </a:r>
            <a:r>
              <a:rPr lang="ja-JP" altLang="en-US" sz="2400" dirty="0" smtClean="0">
                <a:solidFill>
                  <a:srgbClr val="FF0000"/>
                </a:solidFill>
                <a:latin typeface="ヒラギノ丸ゴ Pro W4"/>
                <a:ea typeface="ヒラギノ丸ゴ Pro W4"/>
                <a:cs typeface="ヒラギノ丸ゴ Pro W4"/>
              </a:rPr>
              <a:t>）</a:t>
            </a:r>
            <a:endParaRPr kumimoji="1" lang="en-US" altLang="ja-JP" sz="2400" dirty="0" smtClean="0">
              <a:solidFill>
                <a:srgbClr val="FF0000"/>
              </a:solidFill>
              <a:latin typeface="ヒラギノ丸ゴ Pro W4"/>
              <a:ea typeface="ヒラギノ丸ゴ Pro W4"/>
              <a:cs typeface="ヒラギノ丸ゴ Pro W4"/>
            </a:endParaRPr>
          </a:p>
          <a:p>
            <a:pPr marL="0" indent="0">
              <a:buNone/>
            </a:pPr>
            <a:r>
              <a:rPr lang="ja-JP" altLang="en-US" sz="2400" dirty="0" smtClean="0">
                <a:solidFill>
                  <a:srgbClr val="FF0000"/>
                </a:solidFill>
                <a:latin typeface="ヒラギノ丸ゴ Pro W4"/>
                <a:ea typeface="ヒラギノ丸ゴ Pro W4"/>
                <a:cs typeface="ヒラギノ丸ゴ Pro W4"/>
              </a:rPr>
              <a:t>　イホスファミド</a:t>
            </a:r>
            <a:r>
              <a:rPr lang="en-US" altLang="ja-JP" sz="2400" dirty="0" smtClean="0">
                <a:solidFill>
                  <a:srgbClr val="FF0000"/>
                </a:solidFill>
                <a:latin typeface="ヒラギノ丸ゴ Pro W4"/>
                <a:ea typeface="ヒラギノ丸ゴ Pro W4"/>
                <a:cs typeface="ヒラギノ丸ゴ Pro W4"/>
              </a:rPr>
              <a:t>, </a:t>
            </a:r>
            <a:r>
              <a:rPr lang="ja-JP" altLang="en-US" sz="2400" dirty="0" smtClean="0">
                <a:solidFill>
                  <a:srgbClr val="FF0000"/>
                </a:solidFill>
                <a:latin typeface="ヒラギノ丸ゴ Pro W4"/>
                <a:ea typeface="ヒラギノ丸ゴ Pro W4"/>
                <a:cs typeface="ヒラギノ丸ゴ Pro W4"/>
              </a:rPr>
              <a:t>エトポシド（</a:t>
            </a:r>
            <a:r>
              <a:rPr lang="en-US" altLang="ja-JP" sz="2400" dirty="0" smtClean="0">
                <a:solidFill>
                  <a:srgbClr val="FF0000"/>
                </a:solidFill>
                <a:latin typeface="ヒラギノ丸ゴ Pro W4"/>
                <a:ea typeface="ヒラギノ丸ゴ Pro W4"/>
                <a:cs typeface="ヒラギノ丸ゴ Pro W4"/>
              </a:rPr>
              <a:t>IE</a:t>
            </a:r>
            <a:r>
              <a:rPr lang="ja-JP" altLang="en-US" sz="2400" dirty="0" smtClean="0">
                <a:solidFill>
                  <a:srgbClr val="FF0000"/>
                </a:solidFill>
                <a:latin typeface="ヒラギノ丸ゴ Pro W4"/>
                <a:ea typeface="ヒラギノ丸ゴ Pro W4"/>
                <a:cs typeface="ヒラギノ丸ゴ Pro W4"/>
              </a:rPr>
              <a:t>）</a:t>
            </a:r>
            <a:endParaRPr lang="en-US" altLang="ja-JP" sz="2400" dirty="0" smtClean="0">
              <a:solidFill>
                <a:srgbClr val="FF0000"/>
              </a:solidFill>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以上の抗腫瘍薬を使った後のユーイング肉腫の再発・転移</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r>
              <a:rPr kumimoji="1" lang="ja-JP" altLang="en-US" sz="2400" dirty="0" smtClean="0">
                <a:solidFill>
                  <a:srgbClr val="FF0000"/>
                </a:solidFill>
                <a:latin typeface="ヒラギノ丸ゴ Pro W4"/>
                <a:ea typeface="ヒラギノ丸ゴ Pro W4"/>
                <a:cs typeface="ヒラギノ丸ゴ Pro W4"/>
              </a:rPr>
              <a:t>新しい薬</a:t>
            </a:r>
            <a:r>
              <a:rPr kumimoji="1" lang="ja-JP" altLang="en-US" sz="2400" dirty="0" smtClean="0">
                <a:latin typeface="ヒラギノ丸ゴ Pro W4"/>
                <a:ea typeface="ヒラギノ丸ゴ Pro W4"/>
                <a:cs typeface="ヒラギノ丸ゴ Pro W4"/>
              </a:rPr>
              <a:t>が必要</a:t>
            </a:r>
            <a:endParaRPr kumimoji="1" lang="en-US" altLang="ja-JP" sz="24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3388663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3366FF"/>
                </a:solidFill>
                <a:latin typeface="ヒラギノ丸ゴ Pro W4"/>
                <a:ea typeface="ヒラギノ丸ゴ Pro W4"/>
                <a:cs typeface="ヒラギノ丸ゴ Pro W4"/>
              </a:rPr>
              <a:t>本日の講演</a:t>
            </a:r>
            <a:endParaRPr lang="ja-JP" altLang="en-US" dirty="0">
              <a:solidFill>
                <a:srgbClr val="3366FF"/>
              </a:solidFill>
              <a:latin typeface="ヒラギノ丸ゴ Pro W4"/>
              <a:ea typeface="ヒラギノ丸ゴ Pro W4"/>
              <a:cs typeface="ヒラギノ丸ゴ Pro W4"/>
            </a:endParaRPr>
          </a:p>
        </p:txBody>
      </p:sp>
      <p:sp>
        <p:nvSpPr>
          <p:cNvPr id="3" name="コンテンツ プレースホルダ 2"/>
          <p:cNvSpPr>
            <a:spLocks noGrp="1"/>
          </p:cNvSpPr>
          <p:nvPr>
            <p:ph idx="1"/>
          </p:nvPr>
        </p:nvSpPr>
        <p:spPr/>
        <p:txBody>
          <a:bodyPr>
            <a:noAutofit/>
          </a:bodyPr>
          <a:lstStyle/>
          <a:p>
            <a:pPr>
              <a:buNone/>
            </a:pPr>
            <a:r>
              <a:rPr lang="ja-JP" altLang="en-US" sz="2800" dirty="0" smtClean="0">
                <a:latin typeface="ヒラギノ丸ゴ Pro W4"/>
                <a:ea typeface="ヒラギノ丸ゴ Pro W4"/>
                <a:cs typeface="ヒラギノ丸ゴ Pro W4"/>
              </a:rPr>
              <a:t>診断法</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①FDG-PET</a:t>
            </a:r>
          </a:p>
          <a:p>
            <a:pPr>
              <a:buNone/>
            </a:pPr>
            <a:endParaRPr lang="en-US" altLang="ja-JP" sz="2800" dirty="0" smtClean="0">
              <a:latin typeface="ヒラギノ丸ゴ Pro W4"/>
              <a:ea typeface="ヒラギノ丸ゴ Pro W4"/>
              <a:cs typeface="ヒラギノ丸ゴ Pro W4"/>
            </a:endParaRPr>
          </a:p>
          <a:p>
            <a:pPr>
              <a:buNone/>
            </a:pPr>
            <a:r>
              <a:rPr lang="ja-JP" altLang="en-US" sz="2800" dirty="0" smtClean="0">
                <a:latin typeface="ヒラギノ丸ゴ Pro W4"/>
                <a:ea typeface="ヒラギノ丸ゴ Pro W4"/>
                <a:cs typeface="ヒラギノ丸ゴ Pro W4"/>
              </a:rPr>
              <a:t>治療法</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②</a:t>
            </a:r>
            <a:r>
              <a:rPr lang="ja-JP" altLang="en-US" sz="2800" dirty="0" smtClean="0">
                <a:latin typeface="ヒラギノ丸ゴ Pro W4"/>
                <a:ea typeface="ヒラギノ丸ゴ Pro W4"/>
                <a:cs typeface="ヒラギノ丸ゴ Pro W4"/>
              </a:rPr>
              <a:t>アクリジンオレンジ光線・放射線力学治療　</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③</a:t>
            </a:r>
            <a:r>
              <a:rPr lang="ja-JP" altLang="en-US" sz="2800" dirty="0" smtClean="0">
                <a:latin typeface="ヒラギノ丸ゴ Pro W4"/>
                <a:ea typeface="ヒラギノ丸ゴ Pro W4"/>
                <a:cs typeface="ヒラギノ丸ゴ Pro W4"/>
              </a:rPr>
              <a:t>骨肉腫に対する最新の抗腫瘍薬治療</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④</a:t>
            </a:r>
            <a:r>
              <a:rPr lang="ja-JP" altLang="en-US" sz="2800" dirty="0" smtClean="0">
                <a:latin typeface="ヒラギノ丸ゴ Pro W4"/>
                <a:ea typeface="ヒラギノ丸ゴ Pro W4"/>
                <a:cs typeface="ヒラギノ丸ゴ Pro W4"/>
              </a:rPr>
              <a:t>ユーイング肉腫に対する最新の抗腫瘍薬治療</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⑤</a:t>
            </a:r>
            <a:r>
              <a:rPr lang="ja-JP" altLang="en-US" sz="2800" dirty="0" smtClean="0">
                <a:latin typeface="ヒラギノ丸ゴ Pro W4"/>
                <a:ea typeface="ヒラギノ丸ゴ Pro W4"/>
                <a:cs typeface="ヒラギノ丸ゴ Pro W4"/>
              </a:rPr>
              <a:t>軟部肉腫に対する最新の抗腫瘍薬治療</a:t>
            </a:r>
            <a:endParaRPr lang="en-US" altLang="ja-JP" sz="2800" dirty="0" smtClean="0">
              <a:latin typeface="ヒラギノ丸ゴ Pro W4"/>
              <a:ea typeface="ヒラギノ丸ゴ Pro W4"/>
              <a:cs typeface="ヒラギノ丸ゴ Pro W4"/>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anim to="1.5" calcmode="lin" valueType="num">
                                      <p:cBhvr override="childStyle">
                                        <p:cTn id="9" dur="5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3366FF"/>
                </a:solidFill>
                <a:latin typeface="ヒラギノ丸ゴ Pro W4"/>
                <a:ea typeface="ヒラギノ丸ゴ Pro W4"/>
                <a:cs typeface="ヒラギノ丸ゴ Pro W4"/>
              </a:rPr>
              <a:t>ユーイング肉腫に対する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新しい抗腫瘍薬治療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a:bodyPr>
          <a:lstStyle/>
          <a:p>
            <a:r>
              <a:rPr kumimoji="1" lang="ja-JP" altLang="en-US" sz="2400" u="sng" dirty="0" smtClean="0">
                <a:latin typeface="ヒラギノ丸ゴ Pro W4"/>
                <a:ea typeface="ヒラギノ丸ゴ Pro W4"/>
                <a:cs typeface="ヒラギノ丸ゴ Pro W4"/>
              </a:rPr>
              <a:t>テモゾロミド（テモダール</a:t>
            </a:r>
            <a:r>
              <a:rPr kumimoji="1" lang="en-US" altLang="ja-JP" sz="2400" u="sng" dirty="0" smtClean="0">
                <a:latin typeface="ヒラギノ丸ゴ Pro W4"/>
                <a:ea typeface="ヒラギノ丸ゴ Pro W4"/>
                <a:cs typeface="ヒラギノ丸ゴ Pro W4"/>
              </a:rPr>
              <a:t>®</a:t>
            </a:r>
            <a:r>
              <a:rPr kumimoji="1" lang="ja-JP" altLang="en-US" sz="2400" u="sng" dirty="0" smtClean="0">
                <a:latin typeface="ヒラギノ丸ゴ Pro W4"/>
                <a:ea typeface="ヒラギノ丸ゴ Pro W4"/>
                <a:cs typeface="ヒラギノ丸ゴ Pro W4"/>
              </a:rPr>
              <a:t>）</a:t>
            </a:r>
            <a:endParaRPr kumimoji="1" lang="en-US" altLang="ja-JP" sz="2400" u="sng"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アルキル化薬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がん</a:t>
            </a:r>
            <a:r>
              <a:rPr lang="ja-JP" altLang="en-US" sz="2400" dirty="0">
                <a:latin typeface="ヒラギノ丸ゴ Pro W4"/>
                <a:ea typeface="ヒラギノ丸ゴ Pro W4"/>
                <a:cs typeface="ヒラギノ丸ゴ Pro W4"/>
              </a:rPr>
              <a:t>細胞の</a:t>
            </a:r>
            <a:r>
              <a:rPr lang="en-US" altLang="ja-JP" sz="2400" dirty="0" smtClean="0">
                <a:latin typeface="ヒラギノ丸ゴ Pro W4"/>
                <a:ea typeface="ヒラギノ丸ゴ Pro W4"/>
                <a:cs typeface="ヒラギノ丸ゴ Pro W4"/>
              </a:rPr>
              <a:t>DNA</a:t>
            </a:r>
            <a:r>
              <a:rPr lang="ja-JP" altLang="en-US" sz="2400" dirty="0" smtClean="0">
                <a:latin typeface="ヒラギノ丸ゴ Pro W4"/>
                <a:ea typeface="ヒラギノ丸ゴ Pro W4"/>
                <a:cs typeface="ヒラギノ丸ゴ Pro W4"/>
              </a:rPr>
              <a:t>に</a:t>
            </a:r>
            <a:r>
              <a:rPr lang="ja-JP" altLang="en-US" sz="2400" dirty="0">
                <a:latin typeface="ヒラギノ丸ゴ Pro W4"/>
                <a:ea typeface="ヒラギノ丸ゴ Pro W4"/>
                <a:cs typeface="ヒラギノ丸ゴ Pro W4"/>
              </a:rPr>
              <a:t>アルキル基という原子集団を結合させることに</a:t>
            </a:r>
            <a:r>
              <a:rPr lang="ja-JP" altLang="en-US" sz="2400" dirty="0" smtClean="0">
                <a:latin typeface="ヒラギノ丸ゴ Pro W4"/>
                <a:ea typeface="ヒラギノ丸ゴ Pro W4"/>
                <a:cs typeface="ヒラギノ丸ゴ Pro W4"/>
              </a:rPr>
              <a:t>よって</a:t>
            </a:r>
            <a:r>
              <a:rPr lang="en-US" altLang="ja-JP" sz="2400" dirty="0" smtClean="0">
                <a:latin typeface="ヒラギノ丸ゴ Pro W4"/>
                <a:ea typeface="ヒラギノ丸ゴ Pro W4"/>
                <a:cs typeface="ヒラギノ丸ゴ Pro W4"/>
              </a:rPr>
              <a:t>, DNA</a:t>
            </a:r>
            <a:r>
              <a:rPr lang="ja-JP" altLang="en-US" sz="2400" dirty="0">
                <a:latin typeface="ヒラギノ丸ゴ Pro W4"/>
                <a:ea typeface="ヒラギノ丸ゴ Pro W4"/>
                <a:cs typeface="ヒラギノ丸ゴ Pro W4"/>
              </a:rPr>
              <a:t>の合成を</a:t>
            </a:r>
            <a:r>
              <a:rPr lang="ja-JP" altLang="en-US" sz="2400" dirty="0" smtClean="0">
                <a:latin typeface="ヒラギノ丸ゴ Pro W4"/>
                <a:ea typeface="ヒラギノ丸ゴ Pro W4"/>
                <a:cs typeface="ヒラギノ丸ゴ Pro W4"/>
              </a:rPr>
              <a:t>阻害</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r>
              <a:rPr lang="ja-JP" altLang="en-US" sz="2400" dirty="0" smtClean="0">
                <a:latin typeface="ヒラギノ丸ゴ Pro W4"/>
                <a:ea typeface="ヒラギノ丸ゴ Pro W4"/>
                <a:cs typeface="ヒラギノ丸ゴ Pro W4"/>
              </a:rPr>
              <a:t>がん</a:t>
            </a:r>
            <a:r>
              <a:rPr lang="ja-JP" altLang="en-US" sz="2400" dirty="0">
                <a:latin typeface="ヒラギノ丸ゴ Pro W4"/>
                <a:ea typeface="ヒラギノ丸ゴ Pro W4"/>
                <a:cs typeface="ヒラギノ丸ゴ Pro W4"/>
              </a:rPr>
              <a:t>細胞を</a:t>
            </a:r>
            <a:r>
              <a:rPr lang="ja-JP" altLang="en-US" sz="2400" dirty="0" smtClean="0">
                <a:latin typeface="ヒラギノ丸ゴ Pro W4"/>
                <a:ea typeface="ヒラギノ丸ゴ Pro W4"/>
                <a:cs typeface="ヒラギノ丸ゴ Pro W4"/>
              </a:rPr>
              <a:t>死滅</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経口薬と注射薬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適応</a:t>
            </a:r>
            <a:r>
              <a:rPr lang="ja-JP" altLang="en-US" sz="2400" dirty="0">
                <a:latin typeface="ヒラギノ丸ゴ Pro W4"/>
                <a:ea typeface="ヒラギノ丸ゴ Pro W4"/>
                <a:cs typeface="ヒラギノ丸ゴ Pro W4"/>
              </a:rPr>
              <a:t>がん種</a:t>
            </a:r>
            <a:r>
              <a:rPr lang="ja-JP" altLang="en-US" sz="2400" dirty="0" smtClean="0">
                <a:latin typeface="ヒラギノ丸ゴ Pro W4"/>
                <a:ea typeface="ヒラギノ丸ゴ Pro W4"/>
                <a:cs typeface="ヒラギノ丸ゴ Pro W4"/>
              </a:rPr>
              <a:t>＝</a:t>
            </a:r>
            <a:r>
              <a:rPr lang="ja-JP" altLang="en-US" sz="2400" dirty="0" smtClean="0">
                <a:solidFill>
                  <a:srgbClr val="FF0000"/>
                </a:solidFill>
                <a:latin typeface="ヒラギノ丸ゴ Pro W4"/>
                <a:ea typeface="ヒラギノ丸ゴ Pro W4"/>
                <a:cs typeface="ヒラギノ丸ゴ Pro W4"/>
              </a:rPr>
              <a:t>悪性神経膠腫</a:t>
            </a:r>
            <a:r>
              <a:rPr lang="ja-JP" altLang="en-US" sz="2400" dirty="0" smtClean="0">
                <a:latin typeface="ヒラギノ丸ゴ Pro W4"/>
                <a:ea typeface="ヒラギノ丸ゴ Pro W4"/>
                <a:cs typeface="ヒラギノ丸ゴ Pro W4"/>
              </a:rPr>
              <a:t>（脳腫瘍）</a:t>
            </a:r>
            <a:endParaRPr kumimoji="1" lang="ja-JP" altLang="en-US" sz="2400" dirty="0">
              <a:latin typeface="ヒラギノ丸ゴ Pro W4"/>
              <a:ea typeface="ヒラギノ丸ゴ Pro W4"/>
              <a:cs typeface="ヒラギノ丸ゴ Pro W4"/>
            </a:endParaRPr>
          </a:p>
        </p:txBody>
      </p:sp>
      <p:pic>
        <p:nvPicPr>
          <p:cNvPr id="4" name="図 3"/>
          <p:cNvPicPr>
            <a:picLocks noChangeAspect="1"/>
          </p:cNvPicPr>
          <p:nvPr/>
        </p:nvPicPr>
        <p:blipFill>
          <a:blip r:embed="rId2"/>
          <a:stretch>
            <a:fillRect/>
          </a:stretch>
        </p:blipFill>
        <p:spPr>
          <a:xfrm>
            <a:off x="3834694" y="4673600"/>
            <a:ext cx="5309306" cy="2184400"/>
          </a:xfrm>
          <a:prstGeom prst="rect">
            <a:avLst/>
          </a:prstGeom>
        </p:spPr>
      </p:pic>
    </p:spTree>
    <p:extLst>
      <p:ext uri="{BB962C8B-B14F-4D97-AF65-F5344CB8AC3E}">
        <p14:creationId xmlns:p14="http://schemas.microsoft.com/office/powerpoint/2010/main" val="38751341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3366FF"/>
                </a:solidFill>
                <a:latin typeface="ヒラギノ丸ゴ Pro W4"/>
                <a:ea typeface="ヒラギノ丸ゴ Pro W4"/>
                <a:cs typeface="ヒラギノ丸ゴ Pro W4"/>
              </a:rPr>
              <a:t>ユーイング肉腫に対する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新しい抗腫瘍薬治療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r>
              <a:rPr kumimoji="1" lang="ja-JP" altLang="en-US" sz="2400" u="sng" dirty="0" smtClean="0">
                <a:latin typeface="ヒラギノ丸ゴ Pro W4"/>
                <a:ea typeface="ヒラギノ丸ゴ Pro W4"/>
                <a:cs typeface="ヒラギノ丸ゴ Pro W4"/>
              </a:rPr>
              <a:t>イリノテカン（カンプト</a:t>
            </a:r>
            <a:r>
              <a:rPr kumimoji="1" lang="en-US" altLang="ja-JP" sz="2400" u="sng" dirty="0" smtClean="0">
                <a:latin typeface="ヒラギノ丸ゴ Pro W4"/>
                <a:ea typeface="ヒラギノ丸ゴ Pro W4"/>
                <a:cs typeface="ヒラギノ丸ゴ Pro W4"/>
              </a:rPr>
              <a:t>®,</a:t>
            </a:r>
            <a:r>
              <a:rPr kumimoji="1" lang="ja-JP" altLang="en-US" sz="2400" u="sng" dirty="0" smtClean="0">
                <a:latin typeface="ヒラギノ丸ゴ Pro W4"/>
                <a:ea typeface="ヒラギノ丸ゴ Pro W4"/>
                <a:cs typeface="ヒラギノ丸ゴ Pro W4"/>
              </a:rPr>
              <a:t>トポテシン</a:t>
            </a:r>
            <a:r>
              <a:rPr kumimoji="1" lang="en-US" altLang="ja-JP" sz="2400" u="sng" dirty="0" smtClean="0">
                <a:latin typeface="ヒラギノ丸ゴ Pro W4"/>
                <a:ea typeface="ヒラギノ丸ゴ Pro W4"/>
                <a:cs typeface="ヒラギノ丸ゴ Pro W4"/>
              </a:rPr>
              <a:t>®</a:t>
            </a:r>
            <a:r>
              <a:rPr kumimoji="1" lang="ja-JP" altLang="en-US" sz="2400" u="sng" dirty="0" smtClean="0">
                <a:latin typeface="ヒラギノ丸ゴ Pro W4"/>
                <a:ea typeface="ヒラギノ丸ゴ Pro W4"/>
                <a:cs typeface="ヒラギノ丸ゴ Pro W4"/>
              </a:rPr>
              <a:t>）</a:t>
            </a:r>
            <a:endParaRPr kumimoji="1" lang="en-US" altLang="ja-JP" sz="2400" u="sng"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中国産のカレンボクの木の根から抽出された植物アルカロイドであるカンプトテンシンを化学的に合成</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DNA</a:t>
            </a:r>
            <a:r>
              <a:rPr lang="ja-JP" altLang="en-US" sz="2400" dirty="0" smtClean="0">
                <a:latin typeface="ヒラギノ丸ゴ Pro W4"/>
                <a:ea typeface="ヒラギノ丸ゴ Pro W4"/>
                <a:cs typeface="ヒラギノ丸ゴ Pro W4"/>
              </a:rPr>
              <a:t>を切断・再結合する酵素（トポイソメラーゼ）の働きを阻害</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→DNA</a:t>
            </a:r>
            <a:r>
              <a:rPr lang="ja-JP" altLang="en-US" sz="2400" dirty="0" smtClean="0">
                <a:latin typeface="ヒラギノ丸ゴ Pro W4"/>
                <a:ea typeface="ヒラギノ丸ゴ Pro W4"/>
                <a:cs typeface="ヒラギノ丸ゴ Pro W4"/>
              </a:rPr>
              <a:t>合成を阻害</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注射薬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適応がん種＝</a:t>
            </a:r>
            <a:r>
              <a:rPr lang="ja-JP" altLang="en-US" sz="2400" dirty="0" smtClean="0">
                <a:solidFill>
                  <a:srgbClr val="FF0000"/>
                </a:solidFill>
                <a:latin typeface="ヒラギノ丸ゴ Pro W4"/>
                <a:ea typeface="ヒラギノ丸ゴ Pro W4"/>
                <a:cs typeface="ヒラギノ丸ゴ Pro W4"/>
              </a:rPr>
              <a:t>肺癌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子宮頚癌</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latin typeface="ヒラギノ丸ゴ Pro W4"/>
                <a:ea typeface="ヒラギノ丸ゴ Pro W4"/>
                <a:cs typeface="ヒラギノ丸ゴ Pro W4"/>
              </a:rPr>
              <a:t>　　　　　　　卵巣癌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皮膚癌</a:t>
            </a:r>
            <a:r>
              <a:rPr lang="en-US" altLang="ja-JP" sz="2400" dirty="0" smtClean="0">
                <a:latin typeface="ヒラギノ丸ゴ Pro W4"/>
                <a:ea typeface="ヒラギノ丸ゴ Pro W4"/>
                <a:cs typeface="ヒラギノ丸ゴ Pro W4"/>
              </a:rPr>
              <a:t>,</a:t>
            </a:r>
          </a:p>
          <a:p>
            <a:pPr marL="0" indent="0">
              <a:buNone/>
            </a:pPr>
            <a:r>
              <a:rPr lang="ja-JP" altLang="en-US" sz="2400" dirty="0" smtClean="0">
                <a:latin typeface="ヒラギノ丸ゴ Pro W4"/>
                <a:ea typeface="ヒラギノ丸ゴ Pro W4"/>
                <a:cs typeface="ヒラギノ丸ゴ Pro W4"/>
              </a:rPr>
              <a:t>　　　　　　　悪性</a:t>
            </a:r>
            <a:r>
              <a:rPr lang="ja-JP" altLang="en-US" sz="2400" dirty="0">
                <a:latin typeface="ヒラギノ丸ゴ Pro W4"/>
                <a:ea typeface="ヒラギノ丸ゴ Pro W4"/>
                <a:cs typeface="ヒラギノ丸ゴ Pro W4"/>
              </a:rPr>
              <a:t>リンパ腫</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手術不能・再発胃癌</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solidFill>
                  <a:srgbClr val="FF0000"/>
                </a:solidFill>
                <a:latin typeface="ヒラギノ丸ゴ Pro W4"/>
                <a:ea typeface="ヒラギノ丸ゴ Pro W4"/>
                <a:cs typeface="ヒラギノ丸ゴ Pro W4"/>
              </a:rPr>
              <a:t>　　　　　　　大腸癌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乳癌</a:t>
            </a:r>
            <a:endParaRPr lang="en-US" altLang="ja-JP" sz="2400" dirty="0" smtClean="0">
              <a:latin typeface="ヒラギノ丸ゴ Pro W4"/>
              <a:ea typeface="ヒラギノ丸ゴ Pro W4"/>
              <a:cs typeface="ヒラギノ丸ゴ Pro W4"/>
            </a:endParaRPr>
          </a:p>
        </p:txBody>
      </p:sp>
      <p:pic>
        <p:nvPicPr>
          <p:cNvPr id="6" name="図 5" descr="cc95204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171950"/>
            <a:ext cx="3581400" cy="2686050"/>
          </a:xfrm>
          <a:prstGeom prst="rect">
            <a:avLst/>
          </a:prstGeom>
        </p:spPr>
      </p:pic>
    </p:spTree>
    <p:extLst>
      <p:ext uri="{BB962C8B-B14F-4D97-AF65-F5344CB8AC3E}">
        <p14:creationId xmlns:p14="http://schemas.microsoft.com/office/powerpoint/2010/main" val="42303232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3366FF"/>
                </a:solidFill>
                <a:latin typeface="ヒラギノ丸ゴ Pro W4"/>
                <a:ea typeface="ヒラギノ丸ゴ Pro W4"/>
                <a:cs typeface="ヒラギノ丸ゴ Pro W4"/>
              </a:rPr>
              <a:t>ユーイング</a:t>
            </a:r>
            <a:r>
              <a:rPr lang="ja-JP" altLang="en-US" dirty="0">
                <a:solidFill>
                  <a:srgbClr val="3366FF"/>
                </a:solidFill>
                <a:latin typeface="ヒラギノ丸ゴ Pro W4"/>
                <a:ea typeface="ヒラギノ丸ゴ Pro W4"/>
                <a:cs typeface="ヒラギノ丸ゴ Pro W4"/>
              </a:rPr>
              <a:t>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テモゾロミド＋イリノテカン療法</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dirty="0" smtClean="0">
                <a:latin typeface="ヒラギノ丸ゴ Pro W4"/>
                <a:ea typeface="ヒラギノ丸ゴ Pro W4"/>
                <a:cs typeface="ヒラギノ丸ゴ Pro W4"/>
              </a:rPr>
              <a:t>再発・進行性ユーイング肉腫</a:t>
            </a: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19</a:t>
            </a:r>
            <a:r>
              <a:rPr lang="ja-JP" altLang="en-US" sz="2400" dirty="0" smtClean="0">
                <a:latin typeface="ヒラギノ丸ゴ Pro W4"/>
                <a:ea typeface="ヒラギノ丸ゴ Pro W4"/>
                <a:cs typeface="ヒラギノ丸ゴ Pro W4"/>
              </a:rPr>
              <a:t>人</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臨床成績</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完全奏効　</a:t>
            </a:r>
            <a:r>
              <a:rPr lang="en-US" altLang="ja-JP" sz="2400" dirty="0" smtClean="0">
                <a:solidFill>
                  <a:srgbClr val="FF0000"/>
                </a:solidFill>
                <a:latin typeface="ヒラギノ丸ゴ Pro W4"/>
                <a:ea typeface="ヒラギノ丸ゴ Pro W4"/>
                <a:cs typeface="ヒラギノ丸ゴ Pro W4"/>
              </a:rPr>
              <a:t>5</a:t>
            </a:r>
            <a:r>
              <a:rPr lang="ja-JP" altLang="en-US" sz="2400" dirty="0" smtClean="0">
                <a:latin typeface="ヒラギノ丸ゴ Pro W4"/>
                <a:ea typeface="ヒラギノ丸ゴ Pro W4"/>
                <a:cs typeface="ヒラギノ丸ゴ Pro W4"/>
              </a:rPr>
              <a:t>人</a:t>
            </a:r>
            <a:r>
              <a:rPr lang="ja-JP" altLang="en-US" sz="2400" dirty="0">
                <a:latin typeface="ヒラギノ丸ゴ Pro W4"/>
                <a:ea typeface="ヒラギノ丸ゴ Pro W4"/>
                <a:cs typeface="ヒラギノ丸ゴ Pro W4"/>
              </a:rPr>
              <a:t>（腫瘍が消失</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部分奏効　</a:t>
            </a:r>
            <a:r>
              <a:rPr lang="en-US" altLang="ja-JP" sz="2400" dirty="0" smtClean="0">
                <a:solidFill>
                  <a:srgbClr val="FF0000"/>
                </a:solidFill>
                <a:latin typeface="ヒラギノ丸ゴ Pro W4"/>
                <a:ea typeface="ヒラギノ丸ゴ Pro W4"/>
                <a:cs typeface="ヒラギノ丸ゴ Pro W4"/>
              </a:rPr>
              <a:t>7</a:t>
            </a:r>
            <a:r>
              <a:rPr lang="ja-JP" altLang="en-US" sz="2400" dirty="0" smtClean="0">
                <a:latin typeface="ヒラギノ丸ゴ Pro W4"/>
                <a:ea typeface="ヒラギノ丸ゴ Pro W4"/>
                <a:cs typeface="ヒラギノ丸ゴ Pro W4"/>
              </a:rPr>
              <a:t>人</a:t>
            </a:r>
            <a:r>
              <a:rPr lang="ja-JP" altLang="en-US" sz="2400" dirty="0">
                <a:latin typeface="ヒラギノ丸ゴ Pro W4"/>
                <a:ea typeface="ヒラギノ丸ゴ Pro W4"/>
                <a:cs typeface="ヒラギノ丸ゴ Pro W4"/>
              </a:rPr>
              <a:t>（腫瘍が</a:t>
            </a:r>
            <a:r>
              <a:rPr lang="en-US" altLang="ja-JP" sz="2400" dirty="0">
                <a:latin typeface="ヒラギノ丸ゴ Pro W4"/>
                <a:ea typeface="ヒラギノ丸ゴ Pro W4"/>
                <a:cs typeface="ヒラギノ丸ゴ Pro W4"/>
              </a:rPr>
              <a:t>30%</a:t>
            </a:r>
            <a:r>
              <a:rPr lang="ja-JP" altLang="en-US" sz="2400" dirty="0">
                <a:latin typeface="ヒラギノ丸ゴ Pro W4"/>
                <a:ea typeface="ヒラギノ丸ゴ Pro W4"/>
                <a:cs typeface="ヒラギノ丸ゴ Pro W4"/>
              </a:rPr>
              <a:t>以上縮小</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安定　　　</a:t>
            </a:r>
            <a:r>
              <a:rPr lang="en-US" altLang="ja-JP" sz="2400" dirty="0" smtClean="0">
                <a:latin typeface="ヒラギノ丸ゴ Pro W4"/>
                <a:ea typeface="ヒラギノ丸ゴ Pro W4"/>
                <a:cs typeface="ヒラギノ丸ゴ Pro W4"/>
              </a:rPr>
              <a:t>0</a:t>
            </a:r>
            <a:r>
              <a:rPr lang="ja-JP" altLang="en-US" sz="2400" dirty="0" smtClean="0">
                <a:latin typeface="ヒラギノ丸ゴ Pro W4"/>
                <a:ea typeface="ヒラギノ丸ゴ Pro W4"/>
                <a:cs typeface="ヒラギノ丸ゴ Pro W4"/>
              </a:rPr>
              <a:t>人（部分奏効と進行の間）</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進行　　　</a:t>
            </a:r>
            <a:r>
              <a:rPr lang="en-US" altLang="ja-JP" sz="2400" dirty="0" smtClean="0">
                <a:latin typeface="ヒラギノ丸ゴ Pro W4"/>
                <a:ea typeface="ヒラギノ丸ゴ Pro W4"/>
                <a:cs typeface="ヒラギノ丸ゴ Pro W4"/>
              </a:rPr>
              <a:t>7</a:t>
            </a:r>
            <a:r>
              <a:rPr lang="ja-JP" altLang="en-US" sz="2400" dirty="0" smtClean="0">
                <a:latin typeface="ヒラギノ丸ゴ Pro W4"/>
                <a:ea typeface="ヒラギノ丸ゴ Pro W4"/>
                <a:cs typeface="ヒラギノ丸ゴ Pro W4"/>
              </a:rPr>
              <a:t>人</a:t>
            </a:r>
            <a:r>
              <a:rPr lang="ja-JP" altLang="en-US" sz="2400" dirty="0">
                <a:latin typeface="ヒラギノ丸ゴ Pro W4"/>
                <a:ea typeface="ヒラギノ丸ゴ Pro W4"/>
                <a:cs typeface="ヒラギノ丸ゴ Pro W4"/>
              </a:rPr>
              <a:t>（腫瘍</a:t>
            </a:r>
            <a:r>
              <a:rPr lang="ja-JP" altLang="en-US" sz="2400" dirty="0" smtClean="0">
                <a:latin typeface="ヒラギノ丸ゴ Pro W4"/>
                <a:ea typeface="ヒラギノ丸ゴ Pro W4"/>
                <a:cs typeface="ヒラギノ丸ゴ Pro W4"/>
              </a:rPr>
              <a:t>が</a:t>
            </a:r>
            <a:r>
              <a:rPr lang="en-US" altLang="ja-JP" sz="2400" dirty="0" smtClean="0">
                <a:latin typeface="ヒラギノ丸ゴ Pro W4"/>
                <a:ea typeface="ヒラギノ丸ゴ Pro W4"/>
                <a:cs typeface="ヒラギノ丸ゴ Pro W4"/>
              </a:rPr>
              <a:t>20%</a:t>
            </a:r>
            <a:r>
              <a:rPr lang="ja-JP" altLang="en-US" sz="2400" dirty="0" smtClean="0">
                <a:latin typeface="ヒラギノ丸ゴ Pro W4"/>
                <a:ea typeface="ヒラギノ丸ゴ Pro W4"/>
                <a:cs typeface="ヒラギノ丸ゴ Pro W4"/>
              </a:rPr>
              <a:t>以上増大）</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奏功率　</a:t>
            </a:r>
            <a:r>
              <a:rPr lang="en-US" altLang="ja-JP" sz="2400" dirty="0" smtClean="0">
                <a:solidFill>
                  <a:srgbClr val="FF0000"/>
                </a:solidFill>
                <a:latin typeface="ヒラギノ丸ゴ Pro W4"/>
                <a:ea typeface="ヒラギノ丸ゴ Pro W4"/>
                <a:cs typeface="ヒラギノ丸ゴ Pro W4"/>
              </a:rPr>
              <a:t>63%</a:t>
            </a:r>
          </a:p>
          <a:p>
            <a:r>
              <a:rPr lang="ja-JP" altLang="en-US" sz="2400" dirty="0" smtClean="0">
                <a:latin typeface="ヒラギノ丸ゴ Pro W4"/>
                <a:ea typeface="ヒラギノ丸ゴ Pro W4"/>
                <a:cs typeface="ヒラギノ丸ゴ Pro W4"/>
              </a:rPr>
              <a:t>無増悪生存期間（中央値）　</a:t>
            </a:r>
            <a:r>
              <a:rPr lang="en-US" altLang="ja-JP" sz="2400" dirty="0" smtClean="0">
                <a:latin typeface="ヒラギノ丸ゴ Pro W4"/>
                <a:ea typeface="ヒラギノ丸ゴ Pro W4"/>
                <a:cs typeface="ヒラギノ丸ゴ Pro W4"/>
              </a:rPr>
              <a:t>8.3</a:t>
            </a:r>
            <a:r>
              <a:rPr lang="ja-JP" altLang="en-US" sz="2400" dirty="0" smtClean="0">
                <a:latin typeface="ヒラギノ丸ゴ Pro W4"/>
                <a:ea typeface="ヒラギノ丸ゴ Pro W4"/>
                <a:cs typeface="ヒラギノ丸ゴ Pro W4"/>
              </a:rPr>
              <a:t>ヶ月　</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累積生存率（</a:t>
            </a:r>
            <a:r>
              <a:rPr lang="en-US" altLang="ja-JP" sz="2400" dirty="0" smtClean="0">
                <a:latin typeface="ヒラギノ丸ゴ Pro W4"/>
                <a:ea typeface="ヒラギノ丸ゴ Pro W4"/>
                <a:cs typeface="ヒラギノ丸ゴ Pro W4"/>
              </a:rPr>
              <a:t>25.7</a:t>
            </a:r>
            <a:r>
              <a:rPr lang="ja-JP" altLang="en-US" sz="2400" dirty="0" smtClean="0">
                <a:latin typeface="ヒラギノ丸ゴ Pro W4"/>
                <a:ea typeface="ヒラギノ丸ゴ Pro W4"/>
                <a:cs typeface="ヒラギノ丸ゴ Pro W4"/>
              </a:rPr>
              <a:t>ヶ月経過時）　</a:t>
            </a:r>
            <a:r>
              <a:rPr lang="en-US" altLang="ja-JP" sz="2400" dirty="0" smtClean="0">
                <a:latin typeface="ヒラギノ丸ゴ Pro W4"/>
                <a:ea typeface="ヒラギノ丸ゴ Pro W4"/>
                <a:cs typeface="ヒラギノ丸ゴ Pro W4"/>
              </a:rPr>
              <a:t>55%</a:t>
            </a:r>
          </a:p>
        </p:txBody>
      </p:sp>
      <p:sp>
        <p:nvSpPr>
          <p:cNvPr id="4" name="テキスト ボックス 3"/>
          <p:cNvSpPr txBox="1"/>
          <p:nvPr/>
        </p:nvSpPr>
        <p:spPr>
          <a:xfrm>
            <a:off x="4727482" y="6426200"/>
            <a:ext cx="4416518" cy="369332"/>
          </a:xfrm>
          <a:prstGeom prst="rect">
            <a:avLst/>
          </a:prstGeom>
          <a:noFill/>
        </p:spPr>
        <p:txBody>
          <a:bodyPr wrap="none" rtlCol="0">
            <a:spAutoFit/>
          </a:bodyPr>
          <a:lstStyle/>
          <a:p>
            <a:r>
              <a:rPr kumimoji="1" lang="ja-JP" altLang="en-US" dirty="0" smtClean="0"/>
              <a:t>（</a:t>
            </a:r>
            <a:r>
              <a:rPr lang="en-US" altLang="ja-JP" dirty="0" smtClean="0"/>
              <a:t>Casey</a:t>
            </a:r>
            <a:r>
              <a:rPr kumimoji="1" lang="ja-JP" altLang="en-US" dirty="0" smtClean="0"/>
              <a:t>ら</a:t>
            </a:r>
            <a:r>
              <a:rPr kumimoji="1" lang="en-US" altLang="ja-JP" dirty="0" smtClean="0"/>
              <a:t>, Pediatric Blood Cancer</a:t>
            </a:r>
            <a:r>
              <a:rPr kumimoji="1" lang="ja-JP" altLang="en-US" dirty="0" smtClean="0"/>
              <a:t>誌</a:t>
            </a:r>
            <a:r>
              <a:rPr kumimoji="1" lang="en-US" altLang="ja-JP" dirty="0" smtClean="0"/>
              <a:t>, 2009</a:t>
            </a:r>
            <a:r>
              <a:rPr kumimoji="1" lang="ja-JP" altLang="en-US" dirty="0" smtClean="0"/>
              <a:t>年）</a:t>
            </a:r>
            <a:r>
              <a:rPr kumimoji="1" lang="en-US" altLang="ja-JP" dirty="0" smtClean="0"/>
              <a:t> </a:t>
            </a:r>
            <a:endParaRPr kumimoji="1" lang="ja-JP" altLang="en-US" dirty="0"/>
          </a:p>
        </p:txBody>
      </p:sp>
    </p:spTree>
    <p:extLst>
      <p:ext uri="{BB962C8B-B14F-4D97-AF65-F5344CB8AC3E}">
        <p14:creationId xmlns:p14="http://schemas.microsoft.com/office/powerpoint/2010/main" val="40286198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3366FF"/>
                </a:solidFill>
                <a:latin typeface="ヒラギノ丸ゴ Pro W4"/>
                <a:ea typeface="ヒラギノ丸ゴ Pro W4"/>
                <a:cs typeface="ヒラギノ丸ゴ Pro W4"/>
              </a:rPr>
              <a:t>ユーイング肉腫に対する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新しい抗腫瘍薬治療</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u="sng" dirty="0" smtClean="0">
                <a:latin typeface="ヒラギノ丸ゴ Pro W4"/>
                <a:ea typeface="ヒラギノ丸ゴ Pro W4"/>
                <a:cs typeface="ヒラギノ丸ゴ Pro W4"/>
              </a:rPr>
              <a:t>ノギテカン（ハイカムチン</a:t>
            </a:r>
            <a:r>
              <a:rPr kumimoji="1" lang="en-US" altLang="ja-JP" sz="2400" u="sng" dirty="0" smtClean="0">
                <a:latin typeface="ヒラギノ丸ゴ Pro W4"/>
                <a:ea typeface="ヒラギノ丸ゴ Pro W4"/>
                <a:cs typeface="ヒラギノ丸ゴ Pro W4"/>
              </a:rPr>
              <a:t>®</a:t>
            </a:r>
            <a:r>
              <a:rPr kumimoji="1" lang="ja-JP" altLang="en-US" sz="2400" u="sng" dirty="0" smtClean="0">
                <a:latin typeface="ヒラギノ丸ゴ Pro W4"/>
                <a:ea typeface="ヒラギノ丸ゴ Pro W4"/>
                <a:cs typeface="ヒラギノ丸ゴ Pro W4"/>
              </a:rPr>
              <a:t>）</a:t>
            </a:r>
            <a:r>
              <a:rPr lang="ja-JP" altLang="en-US" sz="2400" dirty="0" smtClean="0">
                <a:latin typeface="ヒラギノ丸ゴ Pro W4"/>
                <a:ea typeface="ヒラギノ丸ゴ Pro W4"/>
                <a:cs typeface="ヒラギノ丸ゴ Pro W4"/>
              </a:rPr>
              <a:t>（欧米：トポテカン）</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植物アルカロイド</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イリノテカンから誘導して合成</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イリノテカンと同様に</a:t>
            </a:r>
            <a:r>
              <a:rPr lang="en-US" altLang="ja-JP" sz="2400" dirty="0" smtClean="0">
                <a:latin typeface="ヒラギノ丸ゴ Pro W4"/>
                <a:ea typeface="ヒラギノ丸ゴ Pro W4"/>
                <a:cs typeface="ヒラギノ丸ゴ Pro W4"/>
              </a:rPr>
              <a:t>DNA</a:t>
            </a:r>
            <a:r>
              <a:rPr lang="ja-JP" altLang="en-US" sz="2400" dirty="0">
                <a:latin typeface="ヒラギノ丸ゴ Pro W4"/>
                <a:ea typeface="ヒラギノ丸ゴ Pro W4"/>
                <a:cs typeface="ヒラギノ丸ゴ Pro W4"/>
              </a:rPr>
              <a:t>を切断・再結合する酵素（トポイソメラーゼ）の働きを阻害</a:t>
            </a:r>
            <a:endParaRPr lang="en-US" altLang="ja-JP" sz="2400" dirty="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a:t>
            </a:r>
            <a:r>
              <a:rPr lang="en-US" altLang="ja-JP" sz="2400" dirty="0">
                <a:latin typeface="ヒラギノ丸ゴ Pro W4"/>
                <a:ea typeface="ヒラギノ丸ゴ Pro W4"/>
                <a:cs typeface="ヒラギノ丸ゴ Pro W4"/>
              </a:rPr>
              <a:t>→DNA</a:t>
            </a:r>
            <a:r>
              <a:rPr lang="ja-JP" altLang="en-US" sz="2400" dirty="0">
                <a:latin typeface="ヒラギノ丸ゴ Pro W4"/>
                <a:ea typeface="ヒラギノ丸ゴ Pro W4"/>
                <a:cs typeface="ヒラギノ丸ゴ Pro W4"/>
              </a:rPr>
              <a:t>合成を阻害</a:t>
            </a:r>
            <a:endParaRPr lang="en-US" altLang="ja-JP" sz="2400" dirty="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注射</a:t>
            </a:r>
            <a:r>
              <a:rPr lang="ja-JP" altLang="en-US" sz="2400" dirty="0" smtClean="0">
                <a:latin typeface="ヒラギノ丸ゴ Pro W4"/>
                <a:ea typeface="ヒラギノ丸ゴ Pro W4"/>
                <a:cs typeface="ヒラギノ丸ゴ Pro W4"/>
              </a:rPr>
              <a:t>薬と経口薬</a:t>
            </a:r>
            <a:endParaRPr lang="en-US" altLang="ja-JP" sz="2400" dirty="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適応がん種＝</a:t>
            </a:r>
            <a:r>
              <a:rPr lang="ja-JP" altLang="en-US" sz="2400" dirty="0">
                <a:solidFill>
                  <a:srgbClr val="FF0000"/>
                </a:solidFill>
                <a:latin typeface="ヒラギノ丸ゴ Pro W4"/>
                <a:ea typeface="ヒラギノ丸ゴ Pro W4"/>
                <a:cs typeface="ヒラギノ丸ゴ Pro W4"/>
              </a:rPr>
              <a:t>肺癌</a:t>
            </a:r>
            <a:r>
              <a:rPr lang="en-US" altLang="ja-JP" sz="2400" dirty="0">
                <a:latin typeface="ヒラギノ丸ゴ Pro W4"/>
                <a:ea typeface="ヒラギノ丸ゴ Pro W4"/>
                <a:cs typeface="ヒラギノ丸ゴ Pro W4"/>
              </a:rPr>
              <a:t>, </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ja-JP" altLang="en-US" sz="2400" dirty="0" smtClean="0">
                <a:solidFill>
                  <a:srgbClr val="FF0000"/>
                </a:solidFill>
                <a:latin typeface="ヒラギノ丸ゴ Pro W4"/>
                <a:ea typeface="ヒラギノ丸ゴ Pro W4"/>
                <a:cs typeface="ヒラギノ丸ゴ Pro W4"/>
              </a:rPr>
              <a:t>卵巣癌</a:t>
            </a:r>
            <a:r>
              <a:rPr lang="ja-JP" altLang="en-US" sz="2400" dirty="0" smtClean="0">
                <a:solidFill>
                  <a:srgbClr val="FF6600"/>
                </a:solidFill>
                <a:latin typeface="ヒラギノ丸ゴ Pro W4"/>
                <a:ea typeface="ヒラギノ丸ゴ Pro W4"/>
                <a:cs typeface="ヒラギノ丸ゴ Pro W4"/>
              </a:rPr>
              <a:t>（公知申請）</a:t>
            </a:r>
            <a:endParaRPr kumimoji="1" lang="en-US" altLang="ja-JP" sz="2400" dirty="0" smtClean="0">
              <a:solidFill>
                <a:srgbClr val="FF6600"/>
              </a:solidFill>
              <a:latin typeface="ヒラギノ丸ゴ Pro W4"/>
              <a:ea typeface="ヒラギノ丸ゴ Pro W4"/>
              <a:cs typeface="ヒラギノ丸ゴ Pro W4"/>
            </a:endParaRPr>
          </a:p>
          <a:p>
            <a:endParaRPr kumimoji="1" lang="ja-JP" altLang="en-US" sz="2400" dirty="0">
              <a:latin typeface="ヒラギノ丸ゴ Pro W4"/>
              <a:ea typeface="ヒラギノ丸ゴ Pro W4"/>
              <a:cs typeface="ヒラギノ丸ゴ Pro W4"/>
            </a:endParaRPr>
          </a:p>
        </p:txBody>
      </p:sp>
      <p:pic>
        <p:nvPicPr>
          <p:cNvPr id="4" name="図 3"/>
          <p:cNvPicPr>
            <a:picLocks noChangeAspect="1"/>
          </p:cNvPicPr>
          <p:nvPr/>
        </p:nvPicPr>
        <p:blipFill>
          <a:blip r:embed="rId2"/>
          <a:stretch>
            <a:fillRect/>
          </a:stretch>
        </p:blipFill>
        <p:spPr>
          <a:xfrm>
            <a:off x="6451600" y="4165600"/>
            <a:ext cx="2692400" cy="2692400"/>
          </a:xfrm>
          <a:prstGeom prst="rect">
            <a:avLst/>
          </a:prstGeom>
        </p:spPr>
      </p:pic>
    </p:spTree>
    <p:extLst>
      <p:ext uri="{BB962C8B-B14F-4D97-AF65-F5344CB8AC3E}">
        <p14:creationId xmlns:p14="http://schemas.microsoft.com/office/powerpoint/2010/main" val="8785995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600" dirty="0">
                <a:solidFill>
                  <a:srgbClr val="3366FF"/>
                </a:solidFill>
                <a:latin typeface="ヒラギノ丸ゴ Pro W4"/>
                <a:ea typeface="ヒラギノ丸ゴ Pro W4"/>
                <a:cs typeface="ヒラギノ丸ゴ Pro W4"/>
              </a:rPr>
              <a:t>ユーイング肉腫に対する</a:t>
            </a:r>
            <a:r>
              <a:rPr lang="en-US" altLang="ja-JP" sz="3600" dirty="0">
                <a:solidFill>
                  <a:srgbClr val="3366FF"/>
                </a:solidFill>
                <a:latin typeface="ヒラギノ丸ゴ Pro W4"/>
                <a:ea typeface="ヒラギノ丸ゴ Pro W4"/>
                <a:cs typeface="ヒラギノ丸ゴ Pro W4"/>
              </a:rPr>
              <a:t/>
            </a:r>
            <a:br>
              <a:rPr lang="en-US" altLang="ja-JP" sz="3600" dirty="0">
                <a:solidFill>
                  <a:srgbClr val="3366FF"/>
                </a:solidFill>
                <a:latin typeface="ヒラギノ丸ゴ Pro W4"/>
                <a:ea typeface="ヒラギノ丸ゴ Pro W4"/>
                <a:cs typeface="ヒラギノ丸ゴ Pro W4"/>
              </a:rPr>
            </a:br>
            <a:r>
              <a:rPr lang="ja-JP" altLang="en-US" sz="3600" dirty="0" smtClean="0">
                <a:solidFill>
                  <a:srgbClr val="3366FF"/>
                </a:solidFill>
                <a:latin typeface="ヒラギノ丸ゴ Pro W4"/>
                <a:ea typeface="ヒラギノ丸ゴ Pro W4"/>
                <a:cs typeface="ヒラギノ丸ゴ Pro W4"/>
              </a:rPr>
              <a:t>シクロホスファミド＋トポテカン</a:t>
            </a:r>
            <a:r>
              <a:rPr lang="ja-JP" altLang="en-US" sz="3600" dirty="0">
                <a:solidFill>
                  <a:srgbClr val="3366FF"/>
                </a:solidFill>
                <a:latin typeface="ヒラギノ丸ゴ Pro W4"/>
                <a:ea typeface="ヒラギノ丸ゴ Pro W4"/>
                <a:cs typeface="ヒラギノ丸ゴ Pro W4"/>
              </a:rPr>
              <a:t>療法</a:t>
            </a:r>
            <a:endParaRPr kumimoji="1" lang="ja-JP" altLang="en-US" sz="3600" dirty="0"/>
          </a:p>
        </p:txBody>
      </p:sp>
      <p:sp>
        <p:nvSpPr>
          <p:cNvPr id="3" name="コンテンツ プレースホルダー 2"/>
          <p:cNvSpPr>
            <a:spLocks noGrp="1"/>
          </p:cNvSpPr>
          <p:nvPr>
            <p:ph idx="1"/>
          </p:nvPr>
        </p:nvSpPr>
        <p:spPr>
          <a:xfrm>
            <a:off x="457200" y="1511301"/>
            <a:ext cx="8229600" cy="2730500"/>
          </a:xfrm>
        </p:spPr>
        <p:txBody>
          <a:bodyPr>
            <a:normAutofit/>
          </a:bodyPr>
          <a:lstStyle/>
          <a:p>
            <a:r>
              <a:rPr lang="ja-JP" altLang="en-US" sz="2200" dirty="0">
                <a:latin typeface="ヒラギノ丸ゴ Pro W4"/>
                <a:ea typeface="ヒラギノ丸ゴ Pro W4"/>
                <a:cs typeface="ヒラギノ丸ゴ Pro W4"/>
              </a:rPr>
              <a:t>再発・進行性ユーイング肉腫　</a:t>
            </a:r>
            <a:r>
              <a:rPr lang="en-US" altLang="ja-JP" sz="2200" dirty="0" smtClean="0">
                <a:latin typeface="ヒラギノ丸ゴ Pro W4"/>
                <a:ea typeface="ヒラギノ丸ゴ Pro W4"/>
                <a:cs typeface="ヒラギノ丸ゴ Pro W4"/>
              </a:rPr>
              <a:t>37</a:t>
            </a:r>
            <a:r>
              <a:rPr lang="ja-JP" altLang="en-US" sz="2200" dirty="0" smtClean="0">
                <a:latin typeface="ヒラギノ丸ゴ Pro W4"/>
                <a:ea typeface="ヒラギノ丸ゴ Pro W4"/>
                <a:cs typeface="ヒラギノ丸ゴ Pro W4"/>
              </a:rPr>
              <a:t>人</a:t>
            </a:r>
            <a:endParaRPr lang="en-US" altLang="ja-JP" sz="2200" dirty="0">
              <a:latin typeface="ヒラギノ丸ゴ Pro W4"/>
              <a:ea typeface="ヒラギノ丸ゴ Pro W4"/>
              <a:cs typeface="ヒラギノ丸ゴ Pro W4"/>
            </a:endParaRPr>
          </a:p>
          <a:p>
            <a:r>
              <a:rPr lang="ja-JP" altLang="en-US" sz="2200" dirty="0">
                <a:latin typeface="ヒラギノ丸ゴ Pro W4"/>
                <a:ea typeface="ヒラギノ丸ゴ Pro W4"/>
                <a:cs typeface="ヒラギノ丸ゴ Pro W4"/>
              </a:rPr>
              <a:t>臨床成績</a:t>
            </a:r>
            <a:endParaRPr lang="en-US" altLang="ja-JP" sz="2200" dirty="0">
              <a:latin typeface="ヒラギノ丸ゴ Pro W4"/>
              <a:ea typeface="ヒラギノ丸ゴ Pro W4"/>
              <a:cs typeface="ヒラギノ丸ゴ Pro W4"/>
            </a:endParaRPr>
          </a:p>
          <a:p>
            <a:pPr marL="0" indent="0">
              <a:buNone/>
            </a:pPr>
            <a:r>
              <a:rPr lang="ja-JP" altLang="en-US" sz="2200" dirty="0">
                <a:latin typeface="ヒラギノ丸ゴ Pro W4"/>
                <a:ea typeface="ヒラギノ丸ゴ Pro W4"/>
                <a:cs typeface="ヒラギノ丸ゴ Pro W4"/>
              </a:rPr>
              <a:t>　部分奏効　</a:t>
            </a:r>
            <a:r>
              <a:rPr lang="en-US" altLang="ja-JP" sz="2200" dirty="0" smtClean="0">
                <a:solidFill>
                  <a:srgbClr val="FF0000"/>
                </a:solidFill>
                <a:latin typeface="ヒラギノ丸ゴ Pro W4"/>
                <a:ea typeface="ヒラギノ丸ゴ Pro W4"/>
                <a:cs typeface="ヒラギノ丸ゴ Pro W4"/>
              </a:rPr>
              <a:t>21</a:t>
            </a:r>
            <a:r>
              <a:rPr lang="ja-JP" altLang="en-US" sz="2200" dirty="0" smtClean="0">
                <a:latin typeface="ヒラギノ丸ゴ Pro W4"/>
                <a:ea typeface="ヒラギノ丸ゴ Pro W4"/>
                <a:cs typeface="ヒラギノ丸ゴ Pro W4"/>
              </a:rPr>
              <a:t>人</a:t>
            </a:r>
            <a:r>
              <a:rPr lang="ja-JP" altLang="en-US" sz="2200" dirty="0">
                <a:latin typeface="ヒラギノ丸ゴ Pro W4"/>
                <a:ea typeface="ヒラギノ丸ゴ Pro W4"/>
                <a:cs typeface="ヒラギノ丸ゴ Pro W4"/>
              </a:rPr>
              <a:t>（腫瘍が</a:t>
            </a:r>
            <a:r>
              <a:rPr lang="en-US" altLang="ja-JP" sz="2200" dirty="0">
                <a:latin typeface="ヒラギノ丸ゴ Pro W4"/>
                <a:ea typeface="ヒラギノ丸ゴ Pro W4"/>
                <a:cs typeface="ヒラギノ丸ゴ Pro W4"/>
              </a:rPr>
              <a:t>30%</a:t>
            </a:r>
            <a:r>
              <a:rPr lang="ja-JP" altLang="en-US" sz="2200" dirty="0">
                <a:latin typeface="ヒラギノ丸ゴ Pro W4"/>
                <a:ea typeface="ヒラギノ丸ゴ Pro W4"/>
                <a:cs typeface="ヒラギノ丸ゴ Pro W4"/>
              </a:rPr>
              <a:t>以上縮小）</a:t>
            </a:r>
            <a:endParaRPr lang="en-US" altLang="ja-JP" sz="2200" dirty="0">
              <a:latin typeface="ヒラギノ丸ゴ Pro W4"/>
              <a:ea typeface="ヒラギノ丸ゴ Pro W4"/>
              <a:cs typeface="ヒラギノ丸ゴ Pro W4"/>
            </a:endParaRPr>
          </a:p>
          <a:p>
            <a:pPr marL="0" indent="0">
              <a:buNone/>
            </a:pPr>
            <a:r>
              <a:rPr lang="ja-JP" altLang="en-US" sz="2200" dirty="0">
                <a:latin typeface="ヒラギノ丸ゴ Pro W4"/>
                <a:ea typeface="ヒラギノ丸ゴ Pro W4"/>
                <a:cs typeface="ヒラギノ丸ゴ Pro W4"/>
              </a:rPr>
              <a:t>　安定　　　</a:t>
            </a:r>
            <a:r>
              <a:rPr lang="en-US" altLang="ja-JP" sz="2200" dirty="0" smtClean="0">
                <a:latin typeface="ヒラギノ丸ゴ Pro W4"/>
                <a:ea typeface="ヒラギノ丸ゴ Pro W4"/>
                <a:cs typeface="ヒラギノ丸ゴ Pro W4"/>
              </a:rPr>
              <a:t>15</a:t>
            </a:r>
            <a:r>
              <a:rPr lang="ja-JP" altLang="en-US" sz="2200" dirty="0" smtClean="0">
                <a:latin typeface="ヒラギノ丸ゴ Pro W4"/>
                <a:ea typeface="ヒラギノ丸ゴ Pro W4"/>
                <a:cs typeface="ヒラギノ丸ゴ Pro W4"/>
              </a:rPr>
              <a:t>人</a:t>
            </a:r>
            <a:r>
              <a:rPr lang="ja-JP" altLang="en-US" sz="2200" dirty="0">
                <a:latin typeface="ヒラギノ丸ゴ Pro W4"/>
                <a:ea typeface="ヒラギノ丸ゴ Pro W4"/>
                <a:cs typeface="ヒラギノ丸ゴ Pro W4"/>
              </a:rPr>
              <a:t>（部分奏効と進行の間）</a:t>
            </a:r>
            <a:endParaRPr lang="en-US" altLang="ja-JP" sz="2200" dirty="0">
              <a:latin typeface="ヒラギノ丸ゴ Pro W4"/>
              <a:ea typeface="ヒラギノ丸ゴ Pro W4"/>
              <a:cs typeface="ヒラギノ丸ゴ Pro W4"/>
            </a:endParaRPr>
          </a:p>
          <a:p>
            <a:pPr marL="0" indent="0">
              <a:buNone/>
            </a:pPr>
            <a:r>
              <a:rPr lang="ja-JP" altLang="en-US" sz="2200" dirty="0">
                <a:latin typeface="ヒラギノ丸ゴ Pro W4"/>
                <a:ea typeface="ヒラギノ丸ゴ Pro W4"/>
                <a:cs typeface="ヒラギノ丸ゴ Pro W4"/>
              </a:rPr>
              <a:t>　進行　　　</a:t>
            </a:r>
            <a:r>
              <a:rPr lang="en-US" altLang="ja-JP" sz="2200" dirty="0" smtClean="0">
                <a:latin typeface="ヒラギノ丸ゴ Pro W4"/>
                <a:ea typeface="ヒラギノ丸ゴ Pro W4"/>
                <a:cs typeface="ヒラギノ丸ゴ Pro W4"/>
              </a:rPr>
              <a:t>1</a:t>
            </a:r>
            <a:r>
              <a:rPr lang="ja-JP" altLang="en-US" sz="2200" dirty="0" smtClean="0">
                <a:latin typeface="ヒラギノ丸ゴ Pro W4"/>
                <a:ea typeface="ヒラギノ丸ゴ Pro W4"/>
                <a:cs typeface="ヒラギノ丸ゴ Pro W4"/>
              </a:rPr>
              <a:t>人</a:t>
            </a:r>
            <a:r>
              <a:rPr lang="ja-JP" altLang="en-US" sz="2200" dirty="0">
                <a:latin typeface="ヒラギノ丸ゴ Pro W4"/>
                <a:ea typeface="ヒラギノ丸ゴ Pro W4"/>
                <a:cs typeface="ヒラギノ丸ゴ Pro W4"/>
              </a:rPr>
              <a:t>（腫瘍が</a:t>
            </a:r>
            <a:r>
              <a:rPr lang="en-US" altLang="ja-JP" sz="2200" dirty="0">
                <a:latin typeface="ヒラギノ丸ゴ Pro W4"/>
                <a:ea typeface="ヒラギノ丸ゴ Pro W4"/>
                <a:cs typeface="ヒラギノ丸ゴ Pro W4"/>
              </a:rPr>
              <a:t>20%</a:t>
            </a:r>
            <a:r>
              <a:rPr lang="ja-JP" altLang="en-US" sz="2200" dirty="0">
                <a:latin typeface="ヒラギノ丸ゴ Pro W4"/>
                <a:ea typeface="ヒラギノ丸ゴ Pro W4"/>
                <a:cs typeface="ヒラギノ丸ゴ Pro W4"/>
              </a:rPr>
              <a:t>以上増大）</a:t>
            </a:r>
            <a:endParaRPr lang="en-US" altLang="ja-JP" sz="2200" dirty="0">
              <a:latin typeface="ヒラギノ丸ゴ Pro W4"/>
              <a:ea typeface="ヒラギノ丸ゴ Pro W4"/>
              <a:cs typeface="ヒラギノ丸ゴ Pro W4"/>
            </a:endParaRPr>
          </a:p>
          <a:p>
            <a:r>
              <a:rPr lang="ja-JP" altLang="en-US" sz="2200" dirty="0">
                <a:latin typeface="ヒラギノ丸ゴ Pro W4"/>
                <a:ea typeface="ヒラギノ丸ゴ Pro W4"/>
                <a:cs typeface="ヒラギノ丸ゴ Pro W4"/>
              </a:rPr>
              <a:t>奏功率　</a:t>
            </a:r>
            <a:r>
              <a:rPr lang="en-US" altLang="ja-JP" sz="2200" dirty="0" smtClean="0">
                <a:solidFill>
                  <a:srgbClr val="FF0000"/>
                </a:solidFill>
                <a:latin typeface="ヒラギノ丸ゴ Pro W4"/>
                <a:ea typeface="ヒラギノ丸ゴ Pro W4"/>
                <a:cs typeface="ヒラギノ丸ゴ Pro W4"/>
              </a:rPr>
              <a:t>57%</a:t>
            </a:r>
            <a:endParaRPr lang="en-US" altLang="ja-JP" sz="2200" dirty="0">
              <a:solidFill>
                <a:srgbClr val="FF0000"/>
              </a:solidFill>
              <a:latin typeface="ヒラギノ丸ゴ Pro W4"/>
              <a:ea typeface="ヒラギノ丸ゴ Pro W4"/>
              <a:cs typeface="ヒラギノ丸ゴ Pro W4"/>
            </a:endParaRPr>
          </a:p>
        </p:txBody>
      </p:sp>
      <p:sp>
        <p:nvSpPr>
          <p:cNvPr id="4" name="テキスト ボックス 3"/>
          <p:cNvSpPr txBox="1"/>
          <p:nvPr/>
        </p:nvSpPr>
        <p:spPr>
          <a:xfrm>
            <a:off x="3918328" y="3530600"/>
            <a:ext cx="5225672" cy="369332"/>
          </a:xfrm>
          <a:prstGeom prst="rect">
            <a:avLst/>
          </a:prstGeom>
          <a:noFill/>
        </p:spPr>
        <p:txBody>
          <a:bodyPr wrap="none" rtlCol="0">
            <a:spAutoFit/>
          </a:bodyPr>
          <a:lstStyle/>
          <a:p>
            <a:r>
              <a:rPr kumimoji="1" lang="ja-JP" altLang="en-US" dirty="0" smtClean="0"/>
              <a:t>（</a:t>
            </a:r>
            <a:r>
              <a:rPr lang="en-US" altLang="ja-JP" dirty="0" smtClean="0"/>
              <a:t>Bernstein</a:t>
            </a:r>
            <a:r>
              <a:rPr kumimoji="1" lang="ja-JP" altLang="en-US" dirty="0" smtClean="0"/>
              <a:t>ら</a:t>
            </a:r>
            <a:r>
              <a:rPr kumimoji="1" lang="en-US" altLang="ja-JP" dirty="0" smtClean="0"/>
              <a:t>, Journal of Clinical Oncology</a:t>
            </a:r>
            <a:r>
              <a:rPr kumimoji="1" lang="ja-JP" altLang="en-US" dirty="0" smtClean="0"/>
              <a:t>誌</a:t>
            </a:r>
            <a:r>
              <a:rPr kumimoji="1" lang="en-US" altLang="ja-JP" dirty="0" smtClean="0"/>
              <a:t>, 2006</a:t>
            </a:r>
            <a:r>
              <a:rPr kumimoji="1" lang="ja-JP" altLang="en-US" dirty="0" smtClean="0"/>
              <a:t>年）</a:t>
            </a:r>
            <a:r>
              <a:rPr kumimoji="1" lang="en-US" altLang="ja-JP" dirty="0" smtClean="0"/>
              <a:t> </a:t>
            </a:r>
            <a:endParaRPr kumimoji="1" lang="ja-JP" altLang="en-US" dirty="0"/>
          </a:p>
        </p:txBody>
      </p:sp>
      <p:sp>
        <p:nvSpPr>
          <p:cNvPr id="5" name="コンテンツ プレースホルダー 2"/>
          <p:cNvSpPr txBox="1">
            <a:spLocks/>
          </p:cNvSpPr>
          <p:nvPr/>
        </p:nvSpPr>
        <p:spPr>
          <a:xfrm>
            <a:off x="469900" y="4127500"/>
            <a:ext cx="8229600" cy="27305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sz="2400" dirty="0" smtClean="0">
                <a:latin typeface="ヒラギノ丸ゴ Pro W4"/>
                <a:ea typeface="ヒラギノ丸ゴ Pro W4"/>
                <a:cs typeface="ヒラギノ丸ゴ Pro W4"/>
              </a:rPr>
              <a:t>再発・進行性ユーイング肉腫　</a:t>
            </a:r>
            <a:r>
              <a:rPr lang="en-US" altLang="ja-JP" sz="2400" dirty="0" smtClean="0">
                <a:latin typeface="ヒラギノ丸ゴ Pro W4"/>
                <a:ea typeface="ヒラギノ丸ゴ Pro W4"/>
                <a:cs typeface="ヒラギノ丸ゴ Pro W4"/>
              </a:rPr>
              <a:t>54</a:t>
            </a:r>
            <a:r>
              <a:rPr lang="ja-JP" altLang="en-US" sz="2400" dirty="0" smtClean="0">
                <a:latin typeface="ヒラギノ丸ゴ Pro W4"/>
                <a:ea typeface="ヒラギノ丸ゴ Pro W4"/>
                <a:cs typeface="ヒラギノ丸ゴ Pro W4"/>
              </a:rPr>
              <a:t>人</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臨床成績</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完全奏効　</a:t>
            </a:r>
            <a:r>
              <a:rPr lang="en-US" altLang="ja-JP" sz="2400" dirty="0">
                <a:solidFill>
                  <a:srgbClr val="FF0000"/>
                </a:solidFill>
                <a:latin typeface="ヒラギノ丸ゴ Pro W4"/>
                <a:ea typeface="ヒラギノ丸ゴ Pro W4"/>
                <a:cs typeface="ヒラギノ丸ゴ Pro W4"/>
              </a:rPr>
              <a:t>19</a:t>
            </a:r>
            <a:r>
              <a:rPr lang="ja-JP" altLang="en-US" sz="2400" dirty="0">
                <a:latin typeface="ヒラギノ丸ゴ Pro W4"/>
                <a:ea typeface="ヒラギノ丸ゴ Pro W4"/>
                <a:cs typeface="ヒラギノ丸ゴ Pro W4"/>
              </a:rPr>
              <a:t>人（</a:t>
            </a:r>
            <a:r>
              <a:rPr lang="ja-JP" altLang="en-US" sz="2400" dirty="0" smtClean="0">
                <a:latin typeface="ヒラギノ丸ゴ Pro W4"/>
                <a:ea typeface="ヒラギノ丸ゴ Pro W4"/>
                <a:cs typeface="ヒラギノ丸ゴ Pro W4"/>
              </a:rPr>
              <a:t>腫瘍が消失）</a:t>
            </a:r>
            <a:endParaRPr lang="en-US" altLang="ja-JP" sz="2400" dirty="0" smtClean="0">
              <a:latin typeface="ヒラギノ丸ゴ Pro W4"/>
              <a:ea typeface="ヒラギノ丸ゴ Pro W4"/>
              <a:cs typeface="ヒラギノ丸ゴ Pro W4"/>
            </a:endParaRPr>
          </a:p>
          <a:p>
            <a:pPr marL="0" indent="0">
              <a:buFont typeface="Arial"/>
              <a:buNone/>
            </a:pPr>
            <a:r>
              <a:rPr lang="ja-JP" altLang="en-US" sz="2400" dirty="0" smtClean="0">
                <a:latin typeface="ヒラギノ丸ゴ Pro W4"/>
                <a:ea typeface="ヒラギノ丸ゴ Pro W4"/>
                <a:cs typeface="ヒラギノ丸ゴ Pro W4"/>
              </a:rPr>
              <a:t>　部分奏効　</a:t>
            </a:r>
            <a:r>
              <a:rPr lang="en-US" altLang="ja-JP" sz="2400" dirty="0">
                <a:solidFill>
                  <a:srgbClr val="FF0000"/>
                </a:solidFill>
                <a:latin typeface="ヒラギノ丸ゴ Pro W4"/>
                <a:ea typeface="ヒラギノ丸ゴ Pro W4"/>
                <a:cs typeface="ヒラギノ丸ゴ Pro W4"/>
              </a:rPr>
              <a:t>5</a:t>
            </a:r>
            <a:r>
              <a:rPr lang="ja-JP" altLang="en-US" sz="2400" dirty="0" smtClean="0">
                <a:latin typeface="ヒラギノ丸ゴ Pro W4"/>
                <a:ea typeface="ヒラギノ丸ゴ Pro W4"/>
                <a:cs typeface="ヒラギノ丸ゴ Pro W4"/>
              </a:rPr>
              <a:t>人（腫瘍が</a:t>
            </a:r>
            <a:r>
              <a:rPr lang="en-US" altLang="ja-JP" sz="2400" dirty="0" smtClean="0">
                <a:latin typeface="ヒラギノ丸ゴ Pro W4"/>
                <a:ea typeface="ヒラギノ丸ゴ Pro W4"/>
                <a:cs typeface="ヒラギノ丸ゴ Pro W4"/>
              </a:rPr>
              <a:t>30%</a:t>
            </a:r>
            <a:r>
              <a:rPr lang="ja-JP" altLang="en-US" sz="2400" dirty="0" smtClean="0">
                <a:latin typeface="ヒラギノ丸ゴ Pro W4"/>
                <a:ea typeface="ヒラギノ丸ゴ Pro W4"/>
                <a:cs typeface="ヒラギノ丸ゴ Pro W4"/>
              </a:rPr>
              <a:t>以上縮小）</a:t>
            </a:r>
            <a:endParaRPr lang="en-US" altLang="ja-JP" sz="2400" dirty="0" smtClean="0">
              <a:latin typeface="ヒラギノ丸ゴ Pro W4"/>
              <a:ea typeface="ヒラギノ丸ゴ Pro W4"/>
              <a:cs typeface="ヒラギノ丸ゴ Pro W4"/>
            </a:endParaRPr>
          </a:p>
          <a:p>
            <a:pPr marL="0" indent="0">
              <a:buFont typeface="Arial"/>
              <a:buNone/>
            </a:pPr>
            <a:r>
              <a:rPr lang="ja-JP" altLang="en-US" sz="2400" dirty="0" smtClean="0">
                <a:latin typeface="ヒラギノ丸ゴ Pro W4"/>
                <a:ea typeface="ヒラギノ丸ゴ Pro W4"/>
                <a:cs typeface="ヒラギノ丸ゴ Pro W4"/>
              </a:rPr>
              <a:t>　安定　　　</a:t>
            </a:r>
            <a:r>
              <a:rPr lang="en-US" altLang="ja-JP" sz="2400" dirty="0">
                <a:latin typeface="ヒラギノ丸ゴ Pro W4"/>
                <a:ea typeface="ヒラギノ丸ゴ Pro W4"/>
                <a:cs typeface="ヒラギノ丸ゴ Pro W4"/>
              </a:rPr>
              <a:t>2</a:t>
            </a:r>
            <a:r>
              <a:rPr lang="ja-JP" altLang="en-US" sz="2400" dirty="0" smtClean="0">
                <a:latin typeface="ヒラギノ丸ゴ Pro W4"/>
                <a:ea typeface="ヒラギノ丸ゴ Pro W4"/>
                <a:cs typeface="ヒラギノ丸ゴ Pro W4"/>
              </a:rPr>
              <a:t>人（部分奏効と進行の間）</a:t>
            </a:r>
            <a:endParaRPr lang="en-US" altLang="ja-JP" sz="2400" dirty="0" smtClean="0">
              <a:latin typeface="ヒラギノ丸ゴ Pro W4"/>
              <a:ea typeface="ヒラギノ丸ゴ Pro W4"/>
              <a:cs typeface="ヒラギノ丸ゴ Pro W4"/>
            </a:endParaRPr>
          </a:p>
          <a:p>
            <a:pPr marL="0" indent="0">
              <a:buFont typeface="Arial"/>
              <a:buNone/>
            </a:pPr>
            <a:r>
              <a:rPr lang="ja-JP" altLang="en-US" sz="2400" dirty="0" smtClean="0">
                <a:latin typeface="ヒラギノ丸ゴ Pro W4"/>
                <a:ea typeface="ヒラギノ丸ゴ Pro W4"/>
                <a:cs typeface="ヒラギノ丸ゴ Pro W4"/>
              </a:rPr>
              <a:t>　進行　　　</a:t>
            </a:r>
            <a:r>
              <a:rPr lang="en-US" altLang="ja-JP" sz="2400" dirty="0" smtClean="0">
                <a:latin typeface="ヒラギノ丸ゴ Pro W4"/>
                <a:ea typeface="ヒラギノ丸ゴ Pro W4"/>
                <a:cs typeface="ヒラギノ丸ゴ Pro W4"/>
              </a:rPr>
              <a:t>26</a:t>
            </a:r>
            <a:r>
              <a:rPr lang="ja-JP" altLang="en-US" sz="2400" dirty="0" smtClean="0">
                <a:latin typeface="ヒラギノ丸ゴ Pro W4"/>
                <a:ea typeface="ヒラギノ丸ゴ Pro W4"/>
                <a:cs typeface="ヒラギノ丸ゴ Pro W4"/>
              </a:rPr>
              <a:t>人（腫瘍が</a:t>
            </a:r>
            <a:r>
              <a:rPr lang="en-US" altLang="ja-JP" sz="2400" dirty="0" smtClean="0">
                <a:latin typeface="ヒラギノ丸ゴ Pro W4"/>
                <a:ea typeface="ヒラギノ丸ゴ Pro W4"/>
                <a:cs typeface="ヒラギノ丸ゴ Pro W4"/>
              </a:rPr>
              <a:t>20%</a:t>
            </a:r>
            <a:r>
              <a:rPr lang="ja-JP" altLang="en-US" sz="2400" dirty="0" smtClean="0">
                <a:latin typeface="ヒラギノ丸ゴ Pro W4"/>
                <a:ea typeface="ヒラギノ丸ゴ Pro W4"/>
                <a:cs typeface="ヒラギノ丸ゴ Pro W4"/>
              </a:rPr>
              <a:t>以上増大）</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奏功率　</a:t>
            </a:r>
            <a:r>
              <a:rPr lang="en-US" altLang="ja-JP" sz="2400" dirty="0" smtClean="0">
                <a:solidFill>
                  <a:srgbClr val="FF0000"/>
                </a:solidFill>
                <a:latin typeface="ヒラギノ丸ゴ Pro W4"/>
                <a:ea typeface="ヒラギノ丸ゴ Pro W4"/>
                <a:cs typeface="ヒラギノ丸ゴ Pro W4"/>
              </a:rPr>
              <a:t>44%</a:t>
            </a:r>
            <a:endParaRPr lang="en-US" altLang="ja-JP" sz="2400" dirty="0">
              <a:solidFill>
                <a:srgbClr val="FF0000"/>
              </a:solidFill>
              <a:latin typeface="ヒラギノ丸ゴ Pro W4"/>
              <a:ea typeface="ヒラギノ丸ゴ Pro W4"/>
              <a:cs typeface="ヒラギノ丸ゴ Pro W4"/>
            </a:endParaRPr>
          </a:p>
        </p:txBody>
      </p:sp>
      <p:sp>
        <p:nvSpPr>
          <p:cNvPr id="6" name="テキスト ボックス 5"/>
          <p:cNvSpPr txBox="1"/>
          <p:nvPr/>
        </p:nvSpPr>
        <p:spPr>
          <a:xfrm>
            <a:off x="4591428" y="6488668"/>
            <a:ext cx="4555604" cy="369332"/>
          </a:xfrm>
          <a:prstGeom prst="rect">
            <a:avLst/>
          </a:prstGeom>
          <a:noFill/>
        </p:spPr>
        <p:txBody>
          <a:bodyPr wrap="none" rtlCol="0">
            <a:spAutoFit/>
          </a:bodyPr>
          <a:lstStyle/>
          <a:p>
            <a:r>
              <a:rPr kumimoji="1" lang="ja-JP" altLang="en-US" dirty="0" smtClean="0"/>
              <a:t>（</a:t>
            </a:r>
            <a:r>
              <a:rPr lang="en-US" altLang="ja-JP" dirty="0" err="1" smtClean="0"/>
              <a:t>Hunold</a:t>
            </a:r>
            <a:r>
              <a:rPr kumimoji="1" lang="ja-JP" altLang="en-US" dirty="0" smtClean="0"/>
              <a:t>ら</a:t>
            </a:r>
            <a:r>
              <a:rPr kumimoji="1" lang="en-US" altLang="ja-JP" dirty="0" smtClean="0"/>
              <a:t>, Pediatric Blood Cancer</a:t>
            </a:r>
            <a:r>
              <a:rPr kumimoji="1" lang="ja-JP" altLang="en-US" dirty="0" smtClean="0"/>
              <a:t>誌</a:t>
            </a:r>
            <a:r>
              <a:rPr kumimoji="1" lang="en-US" altLang="ja-JP" dirty="0" smtClean="0"/>
              <a:t>, 2006</a:t>
            </a:r>
            <a:r>
              <a:rPr kumimoji="1" lang="ja-JP" altLang="en-US" dirty="0" smtClean="0"/>
              <a:t>年）</a:t>
            </a:r>
            <a:r>
              <a:rPr kumimoji="1" lang="en-US" altLang="ja-JP" dirty="0" smtClean="0"/>
              <a:t> </a:t>
            </a:r>
            <a:endParaRPr kumimoji="1" lang="ja-JP" altLang="en-US" dirty="0"/>
          </a:p>
        </p:txBody>
      </p:sp>
      <p:sp>
        <p:nvSpPr>
          <p:cNvPr id="7" name="テキスト ボックス 6"/>
          <p:cNvSpPr txBox="1"/>
          <p:nvPr/>
        </p:nvSpPr>
        <p:spPr>
          <a:xfrm>
            <a:off x="5538011" y="4251188"/>
            <a:ext cx="3615092" cy="1015663"/>
          </a:xfrm>
          <a:prstGeom prst="rect">
            <a:avLst/>
          </a:prstGeom>
          <a:noFill/>
        </p:spPr>
        <p:txBody>
          <a:bodyPr wrap="none" rtlCol="0">
            <a:spAutoFit/>
          </a:bodyPr>
          <a:lstStyle/>
          <a:p>
            <a:r>
              <a:rPr kumimoji="1" lang="en-US" altLang="ja-JP" sz="2000" dirty="0" smtClean="0"/>
              <a:t>→</a:t>
            </a:r>
            <a:r>
              <a:rPr kumimoji="1" lang="ja-JP" altLang="en-US" sz="2000" dirty="0" smtClean="0">
                <a:solidFill>
                  <a:srgbClr val="FF0000"/>
                </a:solidFill>
              </a:rPr>
              <a:t>日本ユーイング肉腫研究会</a:t>
            </a:r>
            <a:endParaRPr kumimoji="1" lang="en-US" altLang="ja-JP" sz="2000" dirty="0" smtClean="0">
              <a:solidFill>
                <a:srgbClr val="FF0000"/>
              </a:solidFill>
            </a:endParaRPr>
          </a:p>
          <a:p>
            <a:r>
              <a:rPr lang="en-US" altLang="ja-JP" sz="2000" dirty="0" smtClean="0"/>
              <a:t>2012</a:t>
            </a:r>
            <a:r>
              <a:rPr lang="ja-JP" altLang="en-US" sz="2000" dirty="0" smtClean="0"/>
              <a:t>年以降の臨床試験を予定</a:t>
            </a:r>
            <a:endParaRPr lang="en-US" altLang="ja-JP" sz="2000" dirty="0" smtClean="0"/>
          </a:p>
          <a:p>
            <a:r>
              <a:rPr kumimoji="1" lang="ja-JP" altLang="en-US" sz="2000" dirty="0" smtClean="0"/>
              <a:t>（</a:t>
            </a:r>
            <a:r>
              <a:rPr kumimoji="1" lang="ja-JP" altLang="en-US" sz="2000" dirty="0" smtClean="0">
                <a:solidFill>
                  <a:srgbClr val="FF0000"/>
                </a:solidFill>
              </a:rPr>
              <a:t>福島医大</a:t>
            </a:r>
            <a:r>
              <a:rPr lang="ja-JP" altLang="en-US" sz="2000" dirty="0" smtClean="0"/>
              <a:t>が主体となって</a:t>
            </a:r>
            <a:r>
              <a:rPr kumimoji="1" lang="ja-JP" altLang="en-US" sz="2000" dirty="0" smtClean="0"/>
              <a:t>計画）</a:t>
            </a:r>
            <a:endParaRPr kumimoji="1" lang="ja-JP" altLang="en-US" sz="2000" dirty="0"/>
          </a:p>
        </p:txBody>
      </p:sp>
    </p:spTree>
    <p:extLst>
      <p:ext uri="{BB962C8B-B14F-4D97-AF65-F5344CB8AC3E}">
        <p14:creationId xmlns:p14="http://schemas.microsoft.com/office/powerpoint/2010/main" val="3775225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3366FF"/>
                </a:solidFill>
                <a:latin typeface="ヒラギノ丸ゴ Pro W4"/>
                <a:ea typeface="ヒラギノ丸ゴ Pro W4"/>
                <a:cs typeface="ヒラギノ丸ゴ Pro W4"/>
              </a:rPr>
              <a:t>本日の講演</a:t>
            </a:r>
            <a:endParaRPr lang="ja-JP" altLang="en-US" dirty="0">
              <a:solidFill>
                <a:srgbClr val="3366FF"/>
              </a:solidFill>
              <a:latin typeface="ヒラギノ丸ゴ Pro W4"/>
              <a:ea typeface="ヒラギノ丸ゴ Pro W4"/>
              <a:cs typeface="ヒラギノ丸ゴ Pro W4"/>
            </a:endParaRPr>
          </a:p>
        </p:txBody>
      </p:sp>
      <p:sp>
        <p:nvSpPr>
          <p:cNvPr id="3" name="コンテンツ プレースホルダ 2"/>
          <p:cNvSpPr>
            <a:spLocks noGrp="1"/>
          </p:cNvSpPr>
          <p:nvPr>
            <p:ph idx="1"/>
          </p:nvPr>
        </p:nvSpPr>
        <p:spPr/>
        <p:txBody>
          <a:bodyPr>
            <a:noAutofit/>
          </a:bodyPr>
          <a:lstStyle/>
          <a:p>
            <a:pPr>
              <a:buNone/>
            </a:pPr>
            <a:r>
              <a:rPr lang="ja-JP" altLang="en-US" sz="2800" dirty="0" smtClean="0">
                <a:latin typeface="ヒラギノ丸ゴ Pro W4"/>
                <a:ea typeface="ヒラギノ丸ゴ Pro W4"/>
                <a:cs typeface="ヒラギノ丸ゴ Pro W4"/>
              </a:rPr>
              <a:t>診断法</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①FDG-PET</a:t>
            </a:r>
          </a:p>
          <a:p>
            <a:pPr>
              <a:buNone/>
            </a:pPr>
            <a:endParaRPr lang="en-US" altLang="ja-JP" sz="2800" dirty="0" smtClean="0">
              <a:latin typeface="ヒラギノ丸ゴ Pro W4"/>
              <a:ea typeface="ヒラギノ丸ゴ Pro W4"/>
              <a:cs typeface="ヒラギノ丸ゴ Pro W4"/>
            </a:endParaRPr>
          </a:p>
          <a:p>
            <a:pPr>
              <a:buNone/>
            </a:pPr>
            <a:r>
              <a:rPr lang="ja-JP" altLang="en-US" sz="2800" dirty="0" smtClean="0">
                <a:latin typeface="ヒラギノ丸ゴ Pro W4"/>
                <a:ea typeface="ヒラギノ丸ゴ Pro W4"/>
                <a:cs typeface="ヒラギノ丸ゴ Pro W4"/>
              </a:rPr>
              <a:t>治療法</a:t>
            </a:r>
            <a:endParaRPr lang="en-US" altLang="ja-JP" sz="2800" dirty="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②</a:t>
            </a:r>
            <a:r>
              <a:rPr lang="ja-JP" altLang="en-US" sz="2800" dirty="0">
                <a:latin typeface="ヒラギノ丸ゴ Pro W4"/>
                <a:ea typeface="ヒラギノ丸ゴ Pro W4"/>
                <a:cs typeface="ヒラギノ丸ゴ Pro W4"/>
              </a:rPr>
              <a:t>アクリジンオレンジ光線・放射線</a:t>
            </a:r>
            <a:r>
              <a:rPr lang="ja-JP" altLang="en-US" sz="2800" dirty="0" smtClean="0">
                <a:latin typeface="ヒラギノ丸ゴ Pro W4"/>
                <a:ea typeface="ヒラギノ丸ゴ Pro W4"/>
                <a:cs typeface="ヒラギノ丸ゴ Pro W4"/>
              </a:rPr>
              <a:t>力学治療　</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③</a:t>
            </a:r>
            <a:r>
              <a:rPr lang="ja-JP" altLang="en-US" sz="2800" dirty="0" smtClean="0">
                <a:latin typeface="ヒラギノ丸ゴ Pro W4"/>
                <a:ea typeface="ヒラギノ丸ゴ Pro W4"/>
                <a:cs typeface="ヒラギノ丸ゴ Pro W4"/>
              </a:rPr>
              <a:t>骨肉腫に対する最新の抗腫瘍薬治療</a:t>
            </a:r>
            <a:endParaRPr lang="en-US" altLang="ja-JP" sz="2800" dirty="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④</a:t>
            </a:r>
            <a:r>
              <a:rPr lang="ja-JP" altLang="en-US" sz="2800" dirty="0" smtClean="0">
                <a:latin typeface="ヒラギノ丸ゴ Pro W4"/>
                <a:ea typeface="ヒラギノ丸ゴ Pro W4"/>
                <a:cs typeface="ヒラギノ丸ゴ Pro W4"/>
              </a:rPr>
              <a:t>ユーイング肉腫に対する最新の抗腫瘍薬治療</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⑤</a:t>
            </a:r>
            <a:r>
              <a:rPr lang="ja-JP" altLang="en-US" sz="2800" dirty="0" smtClean="0">
                <a:latin typeface="ヒラギノ丸ゴ Pro W4"/>
                <a:ea typeface="ヒラギノ丸ゴ Pro W4"/>
                <a:cs typeface="ヒラギノ丸ゴ Pro W4"/>
              </a:rPr>
              <a:t>軟部肉腫に対する最新の抗腫瘍薬治療</a:t>
            </a:r>
            <a:endParaRPr lang="en-US" altLang="ja-JP" sz="28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410123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nodeType="withEffect">
                                  <p:stCondLst>
                                    <p:cond delay="0"/>
                                  </p:stCondLst>
                                  <p:iterate type="lt">
                                    <p:tmPct val="10000"/>
                                  </p:iterate>
                                  <p:childTnLst>
                                    <p:animClr clrSpc="rgb" dir="cw">
                                      <p:cBhvr override="childStyle">
                                        <p:cTn id="6" dur="500" fill="hold"/>
                                        <p:tgtEl>
                                          <p:spTgt spid="3">
                                            <p:txEl>
                                              <p:pRg st="7" end="7"/>
                                            </p:txEl>
                                          </p:spTgt>
                                        </p:tgtEl>
                                        <p:attrNameLst>
                                          <p:attrName>style.color</p:attrName>
                                        </p:attrNameLst>
                                      </p:cBhvr>
                                      <p:to>
                                        <a:schemeClr val="accent2"/>
                                      </p:to>
                                    </p:animClr>
                                    <p:animClr clrSpc="rgb" dir="cw">
                                      <p:cBhvr>
                                        <p:cTn id="7" dur="500" fill="hold"/>
                                        <p:tgtEl>
                                          <p:spTgt spid="3">
                                            <p:txEl>
                                              <p:pRg st="7" end="7"/>
                                            </p:txEl>
                                          </p:spTgt>
                                        </p:tgtEl>
                                        <p:attrNameLst>
                                          <p:attrName>fillcolor</p:attrName>
                                        </p:attrNameLst>
                                      </p:cBhvr>
                                      <p:to>
                                        <a:schemeClr val="accent2"/>
                                      </p:to>
                                    </p:animClr>
                                    <p:set>
                                      <p:cBhvr>
                                        <p:cTn id="8" dur="500" fill="hold"/>
                                        <p:tgtEl>
                                          <p:spTgt spid="3">
                                            <p:txEl>
                                              <p:pRg st="7" end="7"/>
                                            </p:txEl>
                                          </p:spTgt>
                                        </p:tgtEl>
                                        <p:attrNameLst>
                                          <p:attrName>fill.type</p:attrName>
                                        </p:attrNameLst>
                                      </p:cBhvr>
                                      <p:to>
                                        <p:strVal val="solid"/>
                                      </p:to>
                                    </p:set>
                                    <p:anim to="1.5" calcmode="lin" valueType="num">
                                      <p:cBhvr override="childStyle">
                                        <p:cTn id="9" dur="500" fill="hold"/>
                                        <p:tgtEl>
                                          <p:spTgt spid="3">
                                            <p:txEl>
                                              <p:pRg st="7" end="7"/>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軟部肉腫に対する</a:t>
            </a:r>
            <a:r>
              <a:rPr kumimoji="1" lang="en-US" altLang="ja-JP" dirty="0" smtClean="0">
                <a:solidFill>
                  <a:srgbClr val="3366FF"/>
                </a:solidFill>
                <a:latin typeface="ヒラギノ丸ゴ Pro W4"/>
                <a:ea typeface="ヒラギノ丸ゴ Pro W4"/>
                <a:cs typeface="ヒラギノ丸ゴ Pro W4"/>
              </a:rPr>
              <a:t/>
            </a:r>
            <a:br>
              <a:rPr kumimoji="1" lang="en-US" altLang="ja-JP" dirty="0" smtClean="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新しい抗腫瘍薬治療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r>
              <a:rPr lang="ja-JP" altLang="en-US" sz="2800" dirty="0" smtClean="0">
                <a:latin typeface="ヒラギノ丸ゴ Pro W4"/>
                <a:ea typeface="ヒラギノ丸ゴ Pro W4"/>
                <a:cs typeface="ヒラギノ丸ゴ Pro W4"/>
              </a:rPr>
              <a:t>ドセタキシル＋ゲムシタビン</a:t>
            </a:r>
            <a:endParaRPr lang="en-US" altLang="ja-JP" sz="2800" dirty="0" smtClean="0">
              <a:latin typeface="ヒラギノ丸ゴ Pro W4"/>
              <a:ea typeface="ヒラギノ丸ゴ Pro W4"/>
              <a:cs typeface="ヒラギノ丸ゴ Pro W4"/>
            </a:endParaRPr>
          </a:p>
          <a:p>
            <a:endParaRPr lang="en-US" altLang="ja-JP" sz="2800" dirty="0" smtClean="0">
              <a:latin typeface="ヒラギノ丸ゴ Pro W4"/>
              <a:ea typeface="ヒラギノ丸ゴ Pro W4"/>
              <a:cs typeface="ヒラギノ丸ゴ Pro W4"/>
            </a:endParaRPr>
          </a:p>
          <a:p>
            <a:r>
              <a:rPr lang="ja-JP" altLang="en-US" sz="2800" dirty="0" smtClean="0">
                <a:latin typeface="ヒラギノ丸ゴ Pro W4"/>
                <a:ea typeface="ヒラギノ丸ゴ Pro W4"/>
                <a:cs typeface="ヒラギノ丸ゴ Pro W4"/>
              </a:rPr>
              <a:t>ゲムシタビン＋ビノレルビン</a:t>
            </a:r>
            <a:endParaRPr lang="en-US" altLang="ja-JP" sz="2800" dirty="0" smtClean="0">
              <a:latin typeface="ヒラギノ丸ゴ Pro W4"/>
              <a:ea typeface="ヒラギノ丸ゴ Pro W4"/>
              <a:cs typeface="ヒラギノ丸ゴ Pro W4"/>
            </a:endParaRPr>
          </a:p>
          <a:p>
            <a:pPr marL="0" indent="0">
              <a:buNone/>
            </a:pPr>
            <a:endParaRPr lang="en-US" altLang="ja-JP" sz="2800" dirty="0" smtClean="0">
              <a:latin typeface="ヒラギノ丸ゴ Pro W4"/>
              <a:ea typeface="ヒラギノ丸ゴ Pro W4"/>
              <a:cs typeface="ヒラギノ丸ゴ Pro W4"/>
            </a:endParaRPr>
          </a:p>
          <a:p>
            <a:r>
              <a:rPr lang="ja-JP" altLang="en-US" sz="2800" dirty="0" smtClean="0">
                <a:latin typeface="ヒラギノ丸ゴ Pro W4"/>
                <a:ea typeface="ヒラギノ丸ゴ Pro W4"/>
                <a:cs typeface="ヒラギノ丸ゴ Pro W4"/>
              </a:rPr>
              <a:t>パゾパニブ</a:t>
            </a:r>
            <a:endParaRPr lang="en-US" altLang="ja-JP" sz="2800" dirty="0" smtClean="0">
              <a:latin typeface="ヒラギノ丸ゴ Pro W4"/>
              <a:ea typeface="ヒラギノ丸ゴ Pro W4"/>
              <a:cs typeface="ヒラギノ丸ゴ Pro W4"/>
            </a:endParaRPr>
          </a:p>
          <a:p>
            <a:endParaRPr lang="en-US" altLang="ja-JP" sz="2800" dirty="0" smtClean="0">
              <a:latin typeface="ヒラギノ丸ゴ Pro W4"/>
              <a:ea typeface="ヒラギノ丸ゴ Pro W4"/>
              <a:cs typeface="ヒラギノ丸ゴ Pro W4"/>
            </a:endParaRPr>
          </a:p>
          <a:p>
            <a:r>
              <a:rPr lang="ja-JP" altLang="en-US" sz="2800" dirty="0" smtClean="0">
                <a:latin typeface="ヒラギノ丸ゴ Pro W4"/>
                <a:ea typeface="ヒラギノ丸ゴ Pro W4"/>
                <a:cs typeface="ヒラギノ丸ゴ Pro W4"/>
              </a:rPr>
              <a:t>リダフォロリムス</a:t>
            </a:r>
            <a:endParaRPr lang="en-US" altLang="ja-JP" sz="2800" dirty="0" smtClean="0">
              <a:latin typeface="ヒラギノ丸ゴ Pro W4"/>
              <a:ea typeface="ヒラギノ丸ゴ Pro W4"/>
              <a:cs typeface="ヒラギノ丸ゴ Pro W4"/>
            </a:endParaRPr>
          </a:p>
          <a:p>
            <a:endParaRPr kumimoji="1" lang="ja-JP" altLang="en-US" sz="2800" dirty="0">
              <a:latin typeface="ヒラギノ丸ゴ Pro W4"/>
              <a:ea typeface="ヒラギノ丸ゴ Pro W4"/>
              <a:cs typeface="ヒラギノ丸ゴ Pro W4"/>
            </a:endParaRPr>
          </a:p>
        </p:txBody>
      </p:sp>
    </p:spTree>
    <p:extLst>
      <p:ext uri="{BB962C8B-B14F-4D97-AF65-F5344CB8AC3E}">
        <p14:creationId xmlns:p14="http://schemas.microsoft.com/office/powerpoint/2010/main" val="19374931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軟部肉腫に対する</a:t>
            </a:r>
            <a:r>
              <a:rPr kumimoji="1" lang="en-US" altLang="ja-JP" dirty="0" smtClean="0">
                <a:solidFill>
                  <a:srgbClr val="3366FF"/>
                </a:solidFill>
                <a:latin typeface="ヒラギノ丸ゴ Pro W4"/>
                <a:ea typeface="ヒラギノ丸ゴ Pro W4"/>
                <a:cs typeface="ヒラギノ丸ゴ Pro W4"/>
              </a:rPr>
              <a:t/>
            </a:r>
            <a:br>
              <a:rPr kumimoji="1" lang="en-US" altLang="ja-JP" dirty="0" smtClean="0">
                <a:solidFill>
                  <a:srgbClr val="3366FF"/>
                </a:solidFill>
                <a:latin typeface="ヒラギノ丸ゴ Pro W4"/>
                <a:ea typeface="ヒラギノ丸ゴ Pro W4"/>
                <a:cs typeface="ヒラギノ丸ゴ Pro W4"/>
              </a:rPr>
            </a:br>
            <a:r>
              <a:rPr kumimoji="1" lang="ja-JP" altLang="en-US" dirty="0" smtClean="0">
                <a:solidFill>
                  <a:srgbClr val="3366FF"/>
                </a:solidFill>
                <a:latin typeface="ヒラギノ丸ゴ Pro W4"/>
                <a:ea typeface="ヒラギノ丸ゴ Pro W4"/>
                <a:cs typeface="ヒラギノ丸ゴ Pro W4"/>
              </a:rPr>
              <a:t>ドセタキシル＋ゲムシタビン療法</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r>
              <a:rPr lang="ja-JP" altLang="en-US" sz="2400" dirty="0" smtClean="0">
                <a:latin typeface="ヒラギノ丸ゴ Pro W4"/>
                <a:ea typeface="ヒラギノ丸ゴ Pro W4"/>
                <a:cs typeface="ヒラギノ丸ゴ Pro W4"/>
              </a:rPr>
              <a:t>進行性軟部肉腫　</a:t>
            </a:r>
            <a:r>
              <a:rPr lang="en-US" altLang="ja-JP" sz="2400" dirty="0" smtClean="0">
                <a:latin typeface="ヒラギノ丸ゴ Pro W4"/>
                <a:ea typeface="ヒラギノ丸ゴ Pro W4"/>
                <a:cs typeface="ヒラギノ丸ゴ Pro W4"/>
              </a:rPr>
              <a:t>73</a:t>
            </a:r>
            <a:r>
              <a:rPr lang="ja-JP" altLang="en-US" sz="2400" dirty="0" smtClean="0">
                <a:latin typeface="ヒラギノ丸ゴ Pro W4"/>
                <a:ea typeface="ヒラギノ丸ゴ Pro W4"/>
                <a:cs typeface="ヒラギノ丸ゴ Pro W4"/>
              </a:rPr>
              <a:t>人</a:t>
            </a:r>
            <a:endParaRPr lang="en-US" altLang="ja-JP" sz="2400" dirty="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臨床成績</a:t>
            </a:r>
            <a:endParaRPr lang="en-US" altLang="ja-JP" sz="2400" dirty="0" smtClean="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完全奏効</a:t>
            </a:r>
            <a:r>
              <a:rPr lang="en-US" altLang="ja-JP" sz="2400" dirty="0">
                <a:latin typeface="ヒラギノ丸ゴ Pro W4"/>
                <a:ea typeface="ヒラギノ丸ゴ Pro W4"/>
                <a:cs typeface="ヒラギノ丸ゴ Pro W4"/>
              </a:rPr>
              <a:t>	</a:t>
            </a:r>
            <a:r>
              <a:rPr lang="en-US" altLang="ja-JP" sz="2400" dirty="0" smtClean="0">
                <a:solidFill>
                  <a:srgbClr val="FF0000"/>
                </a:solidFill>
                <a:latin typeface="ヒラギノ丸ゴ Pro W4"/>
                <a:ea typeface="ヒラギノ丸ゴ Pro W4"/>
                <a:cs typeface="ヒラギノ丸ゴ Pro W4"/>
              </a:rPr>
              <a:t>2</a:t>
            </a:r>
            <a:r>
              <a:rPr lang="ja-JP" altLang="en-US" sz="2400" dirty="0" smtClean="0">
                <a:latin typeface="ヒラギノ丸ゴ Pro W4"/>
                <a:ea typeface="ヒラギノ丸ゴ Pro W4"/>
                <a:cs typeface="ヒラギノ丸ゴ Pro W4"/>
              </a:rPr>
              <a:t>人</a:t>
            </a:r>
            <a:r>
              <a:rPr lang="ja-JP" altLang="en-US" sz="2400" dirty="0">
                <a:latin typeface="ヒラギノ丸ゴ Pro W4"/>
                <a:ea typeface="ヒラギノ丸ゴ Pro W4"/>
                <a:cs typeface="ヒラギノ丸ゴ Pro W4"/>
              </a:rPr>
              <a:t>（腫瘍が消失）</a:t>
            </a:r>
            <a:endParaRPr lang="en-US" altLang="ja-JP" sz="2400" dirty="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部分奏効</a:t>
            </a:r>
            <a:r>
              <a:rPr lang="en-US" altLang="ja-JP" sz="2400" dirty="0">
                <a:latin typeface="ヒラギノ丸ゴ Pro W4"/>
                <a:ea typeface="ヒラギノ丸ゴ Pro W4"/>
                <a:cs typeface="ヒラギノ丸ゴ Pro W4"/>
              </a:rPr>
              <a:t>	</a:t>
            </a:r>
            <a:r>
              <a:rPr lang="en-US" altLang="ja-JP" sz="2400" dirty="0" smtClean="0">
                <a:solidFill>
                  <a:srgbClr val="FF0000"/>
                </a:solidFill>
                <a:latin typeface="ヒラギノ丸ゴ Pro W4"/>
                <a:ea typeface="ヒラギノ丸ゴ Pro W4"/>
                <a:cs typeface="ヒラギノ丸ゴ Pro W4"/>
              </a:rPr>
              <a:t>10</a:t>
            </a:r>
            <a:r>
              <a:rPr lang="ja-JP" altLang="en-US" sz="2400" dirty="0" smtClean="0">
                <a:solidFill>
                  <a:srgbClr val="000000"/>
                </a:solidFill>
                <a:latin typeface="ヒラギノ丸ゴ Pro W4"/>
                <a:ea typeface="ヒラギノ丸ゴ Pro W4"/>
                <a:cs typeface="ヒラギノ丸ゴ Pro W4"/>
              </a:rPr>
              <a:t>人</a:t>
            </a:r>
            <a:r>
              <a:rPr lang="ja-JP" altLang="en-US" sz="2400" dirty="0">
                <a:latin typeface="ヒラギノ丸ゴ Pro W4"/>
                <a:ea typeface="ヒラギノ丸ゴ Pro W4"/>
                <a:cs typeface="ヒラギノ丸ゴ Pro W4"/>
              </a:rPr>
              <a:t>（腫瘍が</a:t>
            </a:r>
            <a:r>
              <a:rPr lang="en-US" altLang="ja-JP" sz="2400" dirty="0">
                <a:latin typeface="ヒラギノ丸ゴ Pro W4"/>
                <a:ea typeface="ヒラギノ丸ゴ Pro W4"/>
                <a:cs typeface="ヒラギノ丸ゴ Pro W4"/>
              </a:rPr>
              <a:t>30%</a:t>
            </a:r>
            <a:r>
              <a:rPr lang="ja-JP" altLang="en-US" sz="2400" dirty="0">
                <a:latin typeface="ヒラギノ丸ゴ Pro W4"/>
                <a:ea typeface="ヒラギノ丸ゴ Pro W4"/>
                <a:cs typeface="ヒラギノ丸ゴ Pro W4"/>
              </a:rPr>
              <a:t>以上縮小）</a:t>
            </a:r>
            <a:endParaRPr lang="en-US" altLang="ja-JP" sz="2400" dirty="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安定　</a:t>
            </a:r>
            <a:r>
              <a:rPr lang="en-US" altLang="ja-JP" sz="2400" dirty="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39</a:t>
            </a:r>
            <a:r>
              <a:rPr lang="ja-JP" altLang="en-US" sz="2400" dirty="0" smtClean="0">
                <a:solidFill>
                  <a:srgbClr val="000000"/>
                </a:solidFill>
                <a:latin typeface="ヒラギノ丸ゴ Pro W4"/>
                <a:ea typeface="ヒラギノ丸ゴ Pro W4"/>
                <a:cs typeface="ヒラギノ丸ゴ Pro W4"/>
              </a:rPr>
              <a:t>人</a:t>
            </a:r>
            <a:r>
              <a:rPr lang="ja-JP" altLang="en-US" sz="2400" dirty="0">
                <a:latin typeface="ヒラギノ丸ゴ Pro W4"/>
                <a:ea typeface="ヒラギノ丸ゴ Pro W4"/>
                <a:cs typeface="ヒラギノ丸ゴ Pro W4"/>
              </a:rPr>
              <a:t>（部分奏効と安定の間</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en-US" altLang="ja-JP" sz="2400" dirty="0">
                <a:solidFill>
                  <a:srgbClr val="000000"/>
                </a:solidFill>
                <a:latin typeface="ヒラギノ丸ゴ Pro W4"/>
                <a:ea typeface="ヒラギノ丸ゴ Pro W4"/>
                <a:cs typeface="ヒラギノ丸ゴ Pro W4"/>
              </a:rPr>
              <a:t> </a:t>
            </a:r>
            <a:r>
              <a:rPr lang="ja-JP" altLang="en-US" sz="2400" dirty="0" smtClean="0">
                <a:solidFill>
                  <a:srgbClr val="000000"/>
                </a:solidFill>
                <a:latin typeface="ヒラギノ丸ゴ Pro W4"/>
                <a:ea typeface="ヒラギノ丸ゴ Pro W4"/>
                <a:cs typeface="ヒラギノ丸ゴ Pro W4"/>
              </a:rPr>
              <a:t>（</a:t>
            </a:r>
            <a:r>
              <a:rPr lang="en-US" altLang="ja-JP" sz="2400" dirty="0" smtClean="0">
                <a:solidFill>
                  <a:srgbClr val="000000"/>
                </a:solidFill>
                <a:latin typeface="ヒラギノ丸ゴ Pro W4"/>
                <a:ea typeface="ヒラギノ丸ゴ Pro W4"/>
                <a:cs typeface="ヒラギノ丸ゴ Pro W4"/>
              </a:rPr>
              <a:t>24</a:t>
            </a:r>
            <a:r>
              <a:rPr lang="ja-JP" altLang="en-US" sz="2400" dirty="0" smtClean="0">
                <a:solidFill>
                  <a:srgbClr val="000000"/>
                </a:solidFill>
                <a:latin typeface="ヒラギノ丸ゴ Pro W4"/>
                <a:ea typeface="ヒラギノ丸ゴ Pro W4"/>
                <a:cs typeface="ヒラギノ丸ゴ Pro W4"/>
              </a:rPr>
              <a:t>週以上</a:t>
            </a:r>
            <a:r>
              <a:rPr lang="en-US" altLang="ja-JP" sz="2400" dirty="0" smtClean="0">
                <a:solidFill>
                  <a:srgbClr val="000000"/>
                </a:solidFill>
                <a:latin typeface="ヒラギノ丸ゴ Pro W4"/>
                <a:ea typeface="ヒラギノ丸ゴ Pro W4"/>
                <a:cs typeface="ヒラギノ丸ゴ Pro W4"/>
              </a:rPr>
              <a:t> 11</a:t>
            </a:r>
            <a:r>
              <a:rPr lang="ja-JP" altLang="en-US" sz="2400" dirty="0" smtClean="0">
                <a:solidFill>
                  <a:srgbClr val="000000"/>
                </a:solidFill>
                <a:latin typeface="ヒラギノ丸ゴ Pro W4"/>
                <a:ea typeface="ヒラギノ丸ゴ Pro W4"/>
                <a:cs typeface="ヒラギノ丸ゴ Pro W4"/>
              </a:rPr>
              <a:t>）</a:t>
            </a:r>
            <a:endParaRPr lang="en-US" altLang="ja-JP" sz="2400" dirty="0">
              <a:solidFill>
                <a:srgbClr val="000000"/>
              </a:solidFill>
              <a:latin typeface="ヒラギノ丸ゴ Pro W4"/>
              <a:ea typeface="ヒラギノ丸ゴ Pro W4"/>
              <a:cs typeface="ヒラギノ丸ゴ Pro W4"/>
            </a:endParaRPr>
          </a:p>
          <a:p>
            <a:pPr marL="0" indent="0">
              <a:buNone/>
            </a:pPr>
            <a:r>
              <a:rPr lang="ja-JP" altLang="en-US" sz="2400" dirty="0">
                <a:solidFill>
                  <a:srgbClr val="000000"/>
                </a:solidFill>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進行</a:t>
            </a:r>
            <a:r>
              <a:rPr lang="en-US" altLang="ja-JP" sz="2400" dirty="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		19</a:t>
            </a:r>
            <a:r>
              <a:rPr lang="ja-JP" altLang="en-US" sz="2400" dirty="0" smtClean="0">
                <a:latin typeface="ヒラギノ丸ゴ Pro W4"/>
                <a:ea typeface="ヒラギノ丸ゴ Pro W4"/>
                <a:cs typeface="ヒラギノ丸ゴ Pro W4"/>
              </a:rPr>
              <a:t>人</a:t>
            </a:r>
            <a:r>
              <a:rPr lang="ja-JP" altLang="en-US" sz="2400" dirty="0">
                <a:latin typeface="ヒラギノ丸ゴ Pro W4"/>
                <a:ea typeface="ヒラギノ丸ゴ Pro W4"/>
                <a:cs typeface="ヒラギノ丸ゴ Pro W4"/>
              </a:rPr>
              <a:t>（腫瘍が</a:t>
            </a:r>
            <a:r>
              <a:rPr lang="en-US" altLang="ja-JP" sz="2400" dirty="0">
                <a:latin typeface="ヒラギノ丸ゴ Pro W4"/>
                <a:ea typeface="ヒラギノ丸ゴ Pro W4"/>
                <a:cs typeface="ヒラギノ丸ゴ Pro W4"/>
              </a:rPr>
              <a:t>20%</a:t>
            </a:r>
            <a:r>
              <a:rPr lang="ja-JP" altLang="en-US" sz="2400" dirty="0">
                <a:latin typeface="ヒラギノ丸ゴ Pro W4"/>
                <a:ea typeface="ヒラギノ丸ゴ Pro W4"/>
                <a:cs typeface="ヒラギノ丸ゴ Pro W4"/>
              </a:rPr>
              <a:t>以上増大</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評価不能</a:t>
            </a:r>
            <a:r>
              <a:rPr lang="en-US" altLang="ja-JP" sz="2400" dirty="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3</a:t>
            </a:r>
            <a:r>
              <a:rPr lang="ja-JP" altLang="en-US" sz="2400" dirty="0" smtClean="0">
                <a:latin typeface="ヒラギノ丸ゴ Pro W4"/>
                <a:ea typeface="ヒラギノ丸ゴ Pro W4"/>
                <a:cs typeface="ヒラギノ丸ゴ Pro W4"/>
              </a:rPr>
              <a:t>人</a:t>
            </a:r>
            <a:endParaRPr lang="en-US" altLang="ja-JP" sz="2400" dirty="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奏功率　</a:t>
            </a:r>
            <a:r>
              <a:rPr lang="en-US" altLang="ja-JP" sz="2400" dirty="0" smtClean="0">
                <a:solidFill>
                  <a:srgbClr val="FF0000"/>
                </a:solidFill>
                <a:latin typeface="ヒラギノ丸ゴ Pro W4"/>
                <a:ea typeface="ヒラギノ丸ゴ Pro W4"/>
                <a:cs typeface="ヒラギノ丸ゴ Pro W4"/>
              </a:rPr>
              <a:t>16%</a:t>
            </a:r>
          </a:p>
          <a:p>
            <a:r>
              <a:rPr lang="ja-JP" altLang="en-US" sz="2400" dirty="0" smtClean="0">
                <a:solidFill>
                  <a:srgbClr val="000000"/>
                </a:solidFill>
                <a:latin typeface="ヒラギノ丸ゴ Pro W4"/>
                <a:ea typeface="ヒラギノ丸ゴ Pro W4"/>
                <a:cs typeface="ヒラギノ丸ゴ Pro W4"/>
              </a:rPr>
              <a:t>無増悪生存期間（中央値）　</a:t>
            </a:r>
            <a:r>
              <a:rPr lang="en-US" altLang="ja-JP" sz="2400" dirty="0" smtClean="0">
                <a:solidFill>
                  <a:srgbClr val="000000"/>
                </a:solidFill>
                <a:latin typeface="ヒラギノ丸ゴ Pro W4"/>
                <a:ea typeface="ヒラギノ丸ゴ Pro W4"/>
                <a:cs typeface="ヒラギノ丸ゴ Pro W4"/>
              </a:rPr>
              <a:t>6.2</a:t>
            </a:r>
            <a:r>
              <a:rPr lang="ja-JP" altLang="en-US" sz="2400" dirty="0" smtClean="0">
                <a:solidFill>
                  <a:srgbClr val="000000"/>
                </a:solidFill>
                <a:latin typeface="ヒラギノ丸ゴ Pro W4"/>
                <a:ea typeface="ヒラギノ丸ゴ Pro W4"/>
                <a:cs typeface="ヒラギノ丸ゴ Pro W4"/>
              </a:rPr>
              <a:t>ヶ月</a:t>
            </a:r>
            <a:endParaRPr lang="en-US" altLang="ja-JP" sz="2400" dirty="0" smtClean="0">
              <a:solidFill>
                <a:srgbClr val="000000"/>
              </a:solidFill>
              <a:latin typeface="ヒラギノ丸ゴ Pro W4"/>
              <a:ea typeface="ヒラギノ丸ゴ Pro W4"/>
              <a:cs typeface="ヒラギノ丸ゴ Pro W4"/>
            </a:endParaRPr>
          </a:p>
          <a:p>
            <a:r>
              <a:rPr lang="ja-JP" altLang="en-US" sz="2400" dirty="0" smtClean="0">
                <a:solidFill>
                  <a:srgbClr val="000000"/>
                </a:solidFill>
                <a:latin typeface="ヒラギノ丸ゴ Pro W4"/>
                <a:ea typeface="ヒラギノ丸ゴ Pro W4"/>
                <a:cs typeface="ヒラギノ丸ゴ Pro W4"/>
              </a:rPr>
              <a:t>累積生存率（中央値）　</a:t>
            </a:r>
            <a:r>
              <a:rPr lang="en-US" altLang="ja-JP" sz="2400" dirty="0" smtClean="0">
                <a:solidFill>
                  <a:srgbClr val="000000"/>
                </a:solidFill>
                <a:latin typeface="ヒラギノ丸ゴ Pro W4"/>
                <a:ea typeface="ヒラギノ丸ゴ Pro W4"/>
                <a:cs typeface="ヒラギノ丸ゴ Pro W4"/>
              </a:rPr>
              <a:t>17.9</a:t>
            </a:r>
            <a:r>
              <a:rPr lang="ja-JP" altLang="en-US" sz="2400" dirty="0" smtClean="0">
                <a:solidFill>
                  <a:srgbClr val="000000"/>
                </a:solidFill>
                <a:latin typeface="ヒラギノ丸ゴ Pro W4"/>
                <a:ea typeface="ヒラギノ丸ゴ Pro W4"/>
                <a:cs typeface="ヒラギノ丸ゴ Pro W4"/>
              </a:rPr>
              <a:t>ヶ月</a:t>
            </a:r>
            <a:endParaRPr lang="en-US" altLang="ja-JP" sz="2400" dirty="0" smtClean="0">
              <a:solidFill>
                <a:srgbClr val="000000"/>
              </a:solidFill>
              <a:latin typeface="ヒラギノ丸ゴ Pro W4"/>
              <a:ea typeface="ヒラギノ丸ゴ Pro W4"/>
              <a:cs typeface="ヒラギノ丸ゴ Pro W4"/>
            </a:endParaRPr>
          </a:p>
          <a:p>
            <a:endParaRPr lang="en-US" altLang="ja-JP" sz="2400" dirty="0">
              <a:solidFill>
                <a:srgbClr val="000000"/>
              </a:solidFill>
              <a:latin typeface="ヒラギノ丸ゴ Pro W4"/>
              <a:ea typeface="ヒラギノ丸ゴ Pro W4"/>
              <a:cs typeface="ヒラギノ丸ゴ Pro W4"/>
            </a:endParaRPr>
          </a:p>
        </p:txBody>
      </p:sp>
      <p:sp>
        <p:nvSpPr>
          <p:cNvPr id="4" name="テキスト ボックス 3"/>
          <p:cNvSpPr txBox="1"/>
          <p:nvPr/>
        </p:nvSpPr>
        <p:spPr>
          <a:xfrm>
            <a:off x="4086719" y="6426200"/>
            <a:ext cx="5057281" cy="369332"/>
          </a:xfrm>
          <a:prstGeom prst="rect">
            <a:avLst/>
          </a:prstGeom>
          <a:noFill/>
        </p:spPr>
        <p:txBody>
          <a:bodyPr wrap="none" rtlCol="0">
            <a:spAutoFit/>
          </a:bodyPr>
          <a:lstStyle/>
          <a:p>
            <a:r>
              <a:rPr kumimoji="1" lang="ja-JP" altLang="en-US" dirty="0" smtClean="0"/>
              <a:t>（</a:t>
            </a:r>
            <a:r>
              <a:rPr lang="en-US" altLang="ja-JP" dirty="0"/>
              <a:t>M</a:t>
            </a:r>
            <a:r>
              <a:rPr lang="en-US" altLang="ja-JP" dirty="0" smtClean="0"/>
              <a:t>aki</a:t>
            </a:r>
            <a:r>
              <a:rPr kumimoji="1" lang="ja-JP" altLang="en-US" dirty="0" smtClean="0"/>
              <a:t>ら</a:t>
            </a:r>
            <a:r>
              <a:rPr kumimoji="1" lang="en-US" altLang="ja-JP" dirty="0" smtClean="0"/>
              <a:t>, Journal of Clinical </a:t>
            </a:r>
            <a:r>
              <a:rPr kumimoji="1" lang="en-US" altLang="ja-JP" dirty="0" err="1" smtClean="0"/>
              <a:t>Ondcology</a:t>
            </a:r>
            <a:r>
              <a:rPr kumimoji="1" lang="ja-JP" altLang="en-US" dirty="0" smtClean="0"/>
              <a:t>誌</a:t>
            </a:r>
            <a:r>
              <a:rPr kumimoji="1" lang="en-US" altLang="ja-JP" dirty="0" smtClean="0"/>
              <a:t>, 2007</a:t>
            </a:r>
            <a:r>
              <a:rPr kumimoji="1" lang="ja-JP" altLang="en-US" dirty="0" smtClean="0"/>
              <a:t>年）</a:t>
            </a:r>
            <a:r>
              <a:rPr kumimoji="1" lang="en-US" altLang="ja-JP" dirty="0" smtClean="0"/>
              <a:t> </a:t>
            </a:r>
            <a:endParaRPr kumimoji="1" lang="ja-JP" altLang="en-US" dirty="0"/>
          </a:p>
        </p:txBody>
      </p:sp>
    </p:spTree>
    <p:extLst>
      <p:ext uri="{BB962C8B-B14F-4D97-AF65-F5344CB8AC3E}">
        <p14:creationId xmlns:p14="http://schemas.microsoft.com/office/powerpoint/2010/main" val="8658209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4000" dirty="0" smtClean="0">
                <a:solidFill>
                  <a:srgbClr val="3366FF"/>
                </a:solidFill>
                <a:latin typeface="ヒラギノ丸ゴ Pro W4"/>
                <a:ea typeface="ヒラギノ丸ゴ Pro W4"/>
                <a:cs typeface="ヒラギノ丸ゴ Pro W4"/>
              </a:rPr>
              <a:t>軟部</a:t>
            </a:r>
            <a:r>
              <a:rPr lang="ja-JP" altLang="en-US" sz="4000" dirty="0">
                <a:solidFill>
                  <a:srgbClr val="3366FF"/>
                </a:solidFill>
                <a:latin typeface="ヒラギノ丸ゴ Pro W4"/>
                <a:ea typeface="ヒラギノ丸ゴ Pro W4"/>
                <a:cs typeface="ヒラギノ丸ゴ Pro W4"/>
              </a:rPr>
              <a:t>肉腫に対する</a:t>
            </a:r>
            <a:r>
              <a:rPr lang="en-US" altLang="ja-JP" sz="4000" dirty="0">
                <a:solidFill>
                  <a:srgbClr val="3366FF"/>
                </a:solidFill>
                <a:latin typeface="ヒラギノ丸ゴ Pro W4"/>
                <a:ea typeface="ヒラギノ丸ゴ Pro W4"/>
                <a:cs typeface="ヒラギノ丸ゴ Pro W4"/>
              </a:rPr>
              <a:t/>
            </a:r>
            <a:br>
              <a:rPr lang="en-US" altLang="ja-JP" sz="4000" dirty="0">
                <a:solidFill>
                  <a:srgbClr val="3366FF"/>
                </a:solidFill>
                <a:latin typeface="ヒラギノ丸ゴ Pro W4"/>
                <a:ea typeface="ヒラギノ丸ゴ Pro W4"/>
                <a:cs typeface="ヒラギノ丸ゴ Pro W4"/>
              </a:rPr>
            </a:br>
            <a:r>
              <a:rPr lang="ja-JP" altLang="en-US" sz="4000" dirty="0">
                <a:solidFill>
                  <a:srgbClr val="3366FF"/>
                </a:solidFill>
                <a:latin typeface="ヒラギノ丸ゴ Pro W4"/>
                <a:ea typeface="ヒラギノ丸ゴ Pro W4"/>
                <a:cs typeface="ヒラギノ丸ゴ Pro W4"/>
              </a:rPr>
              <a:t>ドセタキシル＋</a:t>
            </a:r>
            <a:r>
              <a:rPr lang="ja-JP" altLang="en-US" sz="4000" dirty="0" smtClean="0">
                <a:solidFill>
                  <a:srgbClr val="3366FF"/>
                </a:solidFill>
                <a:latin typeface="ヒラギノ丸ゴ Pro W4"/>
                <a:ea typeface="ヒラギノ丸ゴ Pro W4"/>
                <a:cs typeface="ヒラギノ丸ゴ Pro W4"/>
              </a:rPr>
              <a:t>ゲムシタビン療法</a:t>
            </a:r>
            <a:endParaRPr kumimoji="1" lang="ja-JP" altLang="en-US" sz="4000"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a:bodyPr>
          <a:lstStyle/>
          <a:p>
            <a:r>
              <a:rPr lang="ja-JP" altLang="en-US" sz="2400" dirty="0" smtClean="0">
                <a:latin typeface="ヒラギノ丸ゴ Pro W4"/>
                <a:ea typeface="ヒラギノ丸ゴ Pro W4"/>
                <a:cs typeface="ヒラギノ丸ゴ Pro W4"/>
              </a:rPr>
              <a:t>日本でも</a:t>
            </a:r>
            <a:r>
              <a:rPr lang="en-US" altLang="ja-JP" sz="2400" dirty="0" smtClean="0">
                <a:latin typeface="ヒラギノ丸ゴ Pro W4"/>
                <a:ea typeface="ヒラギノ丸ゴ Pro W4"/>
                <a:cs typeface="ヒラギノ丸ゴ Pro W4"/>
              </a:rPr>
              <a:t>2012/2/22〜</a:t>
            </a:r>
            <a:r>
              <a:rPr lang="ja-JP" altLang="en-US" sz="2400" dirty="0" smtClean="0">
                <a:latin typeface="ヒラギノ丸ゴ Pro W4"/>
                <a:ea typeface="ヒラギノ丸ゴ Pro W4"/>
                <a:cs typeface="ヒラギノ丸ゴ Pro W4"/>
              </a:rPr>
              <a:t>臨床試験を開始</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治療施設　名古屋大学整形外科</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対象</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軟部肉腫進行例（切除不能または転移例）</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20</a:t>
            </a:r>
            <a:r>
              <a:rPr lang="ja-JP" altLang="en-US" sz="2400" dirty="0" smtClean="0">
                <a:latin typeface="ヒラギノ丸ゴ Pro W4"/>
                <a:ea typeface="ヒラギノ丸ゴ Pro W4"/>
                <a:cs typeface="ヒラギノ丸ゴ Pro W4"/>
              </a:rPr>
              <a:t>歳以上</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アンスラサイクリン系抗腫瘍薬治療歴あり</a:t>
            </a:r>
            <a:endParaRPr kumimoji="1"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現在募集中（目標</a:t>
            </a:r>
            <a:r>
              <a:rPr lang="en-US" altLang="ja-JP" sz="2400" dirty="0" smtClean="0">
                <a:latin typeface="ヒラギノ丸ゴ Pro W4"/>
                <a:ea typeface="ヒラギノ丸ゴ Pro W4"/>
                <a:cs typeface="ヒラギノ丸ゴ Pro W4"/>
              </a:rPr>
              <a:t>50</a:t>
            </a:r>
            <a:r>
              <a:rPr lang="ja-JP" altLang="en-US" sz="2400" dirty="0" smtClean="0">
                <a:latin typeface="ヒラギノ丸ゴ Pro W4"/>
                <a:ea typeface="ヒラギノ丸ゴ Pro W4"/>
                <a:cs typeface="ヒラギノ丸ゴ Pro W4"/>
              </a:rPr>
              <a:t>人）</a:t>
            </a:r>
            <a:endParaRPr kumimoji="1" lang="ja-JP" altLang="en-US" sz="2400" dirty="0">
              <a:latin typeface="ヒラギノ丸ゴ Pro W4"/>
              <a:ea typeface="ヒラギノ丸ゴ Pro W4"/>
              <a:cs typeface="ヒラギノ丸ゴ Pro W4"/>
            </a:endParaRPr>
          </a:p>
        </p:txBody>
      </p:sp>
    </p:spTree>
    <p:extLst>
      <p:ext uri="{BB962C8B-B14F-4D97-AF65-F5344CB8AC3E}">
        <p14:creationId xmlns:p14="http://schemas.microsoft.com/office/powerpoint/2010/main" val="24343181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rgbClr val="3366FF"/>
                </a:solidFill>
                <a:latin typeface="ヒラギノ丸ゴ Pro W4"/>
                <a:ea typeface="ヒラギノ丸ゴ Pro W4"/>
                <a:cs typeface="ヒラギノ丸ゴ Pro W4"/>
              </a:rPr>
              <a:t>軟部肉腫に対する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新しい抗腫瘍薬治療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a:bodyPr>
          <a:lstStyle/>
          <a:p>
            <a:r>
              <a:rPr kumimoji="1" lang="ja-JP" altLang="en-US" sz="2400" u="sng" dirty="0" smtClean="0">
                <a:latin typeface="ヒラギノ丸ゴ Pro W4"/>
                <a:ea typeface="ヒラギノ丸ゴ Pro W4"/>
                <a:cs typeface="ヒラギノ丸ゴ Pro W4"/>
              </a:rPr>
              <a:t>ビノレルビン（ナベルビン</a:t>
            </a:r>
            <a:r>
              <a:rPr kumimoji="1" lang="en-US" altLang="ja-JP" sz="2400" u="sng" dirty="0" smtClean="0">
                <a:latin typeface="ヒラギノ丸ゴ Pro W4"/>
                <a:ea typeface="ヒラギノ丸ゴ Pro W4"/>
                <a:cs typeface="ヒラギノ丸ゴ Pro W4"/>
              </a:rPr>
              <a:t>®</a:t>
            </a:r>
            <a:r>
              <a:rPr kumimoji="1" lang="ja-JP" altLang="en-US" sz="2400" u="sng" dirty="0" smtClean="0">
                <a:latin typeface="ヒラギノ丸ゴ Pro W4"/>
                <a:ea typeface="ヒラギノ丸ゴ Pro W4"/>
                <a:cs typeface="ヒラギノ丸ゴ Pro W4"/>
              </a:rPr>
              <a:t>）</a:t>
            </a:r>
            <a:endParaRPr kumimoji="1" lang="en-US" altLang="ja-JP" sz="2400" u="sng"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植物アルカロイド</a:t>
            </a:r>
            <a:r>
              <a:rPr lang="ja-JP" altLang="en-US" sz="2400" dirty="0" smtClean="0">
                <a:latin typeface="ヒラギノ丸ゴ Pro W4"/>
                <a:ea typeface="ヒラギノ丸ゴ Pro W4"/>
                <a:cs typeface="ヒラギノ丸ゴ Pro W4"/>
              </a:rPr>
              <a:t>系抗腫瘍薬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ニチニチソウの抽出成分を元に合成</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細胞</a:t>
            </a:r>
            <a:r>
              <a:rPr lang="ja-JP" altLang="en-US" sz="2400" dirty="0">
                <a:latin typeface="ヒラギノ丸ゴ Pro W4"/>
                <a:ea typeface="ヒラギノ丸ゴ Pro W4"/>
                <a:cs typeface="ヒラギノ丸ゴ Pro W4"/>
              </a:rPr>
              <a:t>分裂に関与する微小管のはたらきを阻害</a:t>
            </a:r>
            <a:endParaRPr lang="en-US" altLang="ja-JP" sz="2400" dirty="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a:t>
            </a:r>
            <a:r>
              <a:rPr lang="en-US" altLang="ja-JP" sz="2400" dirty="0">
                <a:latin typeface="ヒラギノ丸ゴ Pro W4"/>
                <a:ea typeface="ヒラギノ丸ゴ Pro W4"/>
                <a:cs typeface="ヒラギノ丸ゴ Pro W4"/>
              </a:rPr>
              <a:t>→</a:t>
            </a:r>
            <a:r>
              <a:rPr lang="ja-JP" altLang="en-US" sz="2400" dirty="0">
                <a:latin typeface="ヒラギノ丸ゴ Pro W4"/>
                <a:ea typeface="ヒラギノ丸ゴ Pro W4"/>
                <a:cs typeface="ヒラギノ丸ゴ Pro W4"/>
              </a:rPr>
              <a:t>がん細胞の分裂を</a:t>
            </a:r>
            <a:r>
              <a:rPr lang="ja-JP" altLang="en-US" sz="2400" dirty="0" smtClean="0">
                <a:latin typeface="ヒラギノ丸ゴ Pro W4"/>
                <a:ea typeface="ヒラギノ丸ゴ Pro W4"/>
                <a:cs typeface="ヒラギノ丸ゴ Pro W4"/>
              </a:rPr>
              <a:t>防ぐ</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注射薬</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適応</a:t>
            </a:r>
            <a:r>
              <a:rPr lang="ja-JP" altLang="en-US" sz="2400" dirty="0">
                <a:latin typeface="ヒラギノ丸ゴ Pro W4"/>
                <a:ea typeface="ヒラギノ丸ゴ Pro W4"/>
                <a:cs typeface="ヒラギノ丸ゴ Pro W4"/>
              </a:rPr>
              <a:t>がん種</a:t>
            </a:r>
            <a:r>
              <a:rPr lang="ja-JP" altLang="en-US" sz="2400" dirty="0" smtClean="0">
                <a:latin typeface="ヒラギノ丸ゴ Pro W4"/>
                <a:ea typeface="ヒラギノ丸ゴ Pro W4"/>
                <a:cs typeface="ヒラギノ丸ゴ Pro W4"/>
              </a:rPr>
              <a:t>＝</a:t>
            </a:r>
            <a:r>
              <a:rPr lang="ja-JP" altLang="en-US" sz="2400" dirty="0" smtClean="0">
                <a:solidFill>
                  <a:srgbClr val="FF0000"/>
                </a:solidFill>
                <a:latin typeface="ヒラギノ丸ゴ Pro W4"/>
                <a:ea typeface="ヒラギノ丸ゴ Pro W4"/>
                <a:cs typeface="ヒラギノ丸ゴ Pro W4"/>
              </a:rPr>
              <a:t>肺癌</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latin typeface="ヒラギノ丸ゴ Pro W4"/>
                <a:ea typeface="ヒラギノ丸ゴ Pro W4"/>
                <a:cs typeface="ヒラギノ丸ゴ Pro W4"/>
              </a:rPr>
              <a:t>　　　　　　　手術不能または再発</a:t>
            </a:r>
            <a:r>
              <a:rPr lang="ja-JP" altLang="en-US" sz="2400" dirty="0" smtClean="0">
                <a:solidFill>
                  <a:srgbClr val="FF0000"/>
                </a:solidFill>
                <a:latin typeface="ヒラギノ丸ゴ Pro W4"/>
                <a:ea typeface="ヒラギノ丸ゴ Pro W4"/>
                <a:cs typeface="ヒラギノ丸ゴ Pro W4"/>
              </a:rPr>
              <a:t>乳癌</a:t>
            </a:r>
            <a:endParaRPr lang="en-US" altLang="ja-JP" sz="2400" dirty="0">
              <a:solidFill>
                <a:srgbClr val="FF0000"/>
              </a:solidFill>
              <a:latin typeface="ヒラギノ丸ゴ Pro W4"/>
              <a:ea typeface="ヒラギノ丸ゴ Pro W4"/>
              <a:cs typeface="ヒラギノ丸ゴ Pro W4"/>
            </a:endParaRPr>
          </a:p>
          <a:p>
            <a:endParaRPr kumimoji="1" lang="ja-JP" altLang="en-US" sz="2400" dirty="0">
              <a:latin typeface="ヒラギノ丸ゴ Pro W4"/>
              <a:ea typeface="ヒラギノ丸ゴ Pro W4"/>
              <a:cs typeface="ヒラギノ丸ゴ Pro W4"/>
            </a:endParaRPr>
          </a:p>
        </p:txBody>
      </p:sp>
      <p:pic>
        <p:nvPicPr>
          <p:cNvPr id="4" name="図 3"/>
          <p:cNvPicPr>
            <a:picLocks noChangeAspect="1"/>
          </p:cNvPicPr>
          <p:nvPr/>
        </p:nvPicPr>
        <p:blipFill>
          <a:blip r:embed="rId2"/>
          <a:stretch>
            <a:fillRect/>
          </a:stretch>
        </p:blipFill>
        <p:spPr>
          <a:xfrm>
            <a:off x="6667500" y="4175124"/>
            <a:ext cx="2476500" cy="2682875"/>
          </a:xfrm>
          <a:prstGeom prst="rect">
            <a:avLst/>
          </a:prstGeom>
        </p:spPr>
      </p:pic>
    </p:spTree>
    <p:extLst>
      <p:ext uri="{BB962C8B-B14F-4D97-AF65-F5344CB8AC3E}">
        <p14:creationId xmlns:p14="http://schemas.microsoft.com/office/powerpoint/2010/main" val="16107449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lang="en-US" altLang="ja-JP" sz="2800" dirty="0">
                <a:latin typeface="ヒラギノ丸ゴ Pro W4"/>
                <a:ea typeface="ヒラギノ丸ゴ Pro W4"/>
                <a:cs typeface="ヒラギノ丸ゴ Pro W4"/>
              </a:rPr>
              <a:t>FDG</a:t>
            </a:r>
            <a:r>
              <a:rPr lang="en-US" altLang="ja-JP" sz="2800" dirty="0" smtClean="0">
                <a:latin typeface="ヒラギノ丸ゴ Pro W4"/>
                <a:ea typeface="ヒラギノ丸ゴ Pro W4"/>
                <a:cs typeface="ヒラギノ丸ゴ Pro W4"/>
              </a:rPr>
              <a:t>=</a:t>
            </a:r>
            <a:r>
              <a:rPr lang="ja-JP" altLang="en-US" sz="2800" dirty="0" smtClean="0">
                <a:latin typeface="ヒラギノ丸ゴ Pro W4"/>
                <a:ea typeface="ヒラギノ丸ゴ Pro W4"/>
                <a:cs typeface="ヒラギノ丸ゴ Pro W4"/>
              </a:rPr>
              <a:t>フルオロデオキシグルコース</a:t>
            </a:r>
            <a:endParaRPr lang="en-US" altLang="ja-JP" sz="2800" dirty="0" smtClean="0">
              <a:latin typeface="ヒラギノ丸ゴ Pro W4"/>
              <a:ea typeface="ヒラギノ丸ゴ Pro W4"/>
              <a:cs typeface="ヒラギノ丸ゴ Pro W4"/>
            </a:endParaRPr>
          </a:p>
          <a:p>
            <a:pPr marL="0" indent="0">
              <a:buNone/>
            </a:pPr>
            <a:r>
              <a:rPr lang="ja-JP" altLang="en-US" sz="2800" dirty="0" smtClean="0">
                <a:latin typeface="ヒラギノ丸ゴ Pro W4"/>
                <a:ea typeface="ヒラギノ丸ゴ Pro W4"/>
                <a:cs typeface="ヒラギノ丸ゴ Pro W4"/>
              </a:rPr>
              <a:t>　　　　（</a:t>
            </a:r>
            <a:r>
              <a:rPr lang="ja-JP" altLang="en-US" sz="2800" dirty="0" smtClean="0">
                <a:solidFill>
                  <a:srgbClr val="FF0000"/>
                </a:solidFill>
                <a:latin typeface="ヒラギノ丸ゴ Pro W4"/>
                <a:ea typeface="ヒラギノ丸ゴ Pro W4"/>
                <a:cs typeface="ヒラギノ丸ゴ Pro W4"/>
              </a:rPr>
              <a:t>ブドウ</a:t>
            </a:r>
            <a:r>
              <a:rPr lang="ja-JP" altLang="en-US" sz="2800" dirty="0">
                <a:solidFill>
                  <a:srgbClr val="FF0000"/>
                </a:solidFill>
                <a:latin typeface="ヒラギノ丸ゴ Pro W4"/>
                <a:ea typeface="ヒラギノ丸ゴ Pro W4"/>
                <a:cs typeface="ヒラギノ丸ゴ Pro W4"/>
              </a:rPr>
              <a:t>糖</a:t>
            </a:r>
            <a:r>
              <a:rPr lang="ja-JP" altLang="en-US" sz="2800" dirty="0">
                <a:latin typeface="ヒラギノ丸ゴ Pro W4"/>
                <a:ea typeface="ヒラギノ丸ゴ Pro W4"/>
                <a:cs typeface="ヒラギノ丸ゴ Pro W4"/>
              </a:rPr>
              <a:t>類似</a:t>
            </a:r>
            <a:r>
              <a:rPr lang="ja-JP" altLang="en-US" sz="2800" dirty="0" smtClean="0">
                <a:latin typeface="ヒラギノ丸ゴ Pro W4"/>
                <a:ea typeface="ヒラギノ丸ゴ Pro W4"/>
                <a:cs typeface="ヒラギノ丸ゴ Pro W4"/>
              </a:rPr>
              <a:t>物質）</a:t>
            </a:r>
            <a:endParaRPr lang="en-US" altLang="ja-JP" sz="2800" dirty="0" smtClean="0">
              <a:latin typeface="ヒラギノ丸ゴ Pro W4"/>
              <a:ea typeface="ヒラギノ丸ゴ Pro W4"/>
              <a:cs typeface="ヒラギノ丸ゴ Pro W4"/>
            </a:endParaRPr>
          </a:p>
          <a:p>
            <a:r>
              <a:rPr lang="ja-JP" altLang="en-US" sz="2800" dirty="0">
                <a:latin typeface="ヒラギノ丸ゴ Pro W4"/>
                <a:ea typeface="ヒラギノ丸ゴ Pro W4"/>
                <a:cs typeface="ヒラギノ丸ゴ Pro W4"/>
              </a:rPr>
              <a:t>腫瘍</a:t>
            </a:r>
            <a:r>
              <a:rPr lang="ja-JP" altLang="en-US" sz="2800" dirty="0" smtClean="0">
                <a:latin typeface="ヒラギノ丸ゴ Pro W4"/>
                <a:ea typeface="ヒラギノ丸ゴ Pro W4"/>
                <a:cs typeface="ヒラギノ丸ゴ Pro W4"/>
              </a:rPr>
              <a:t>細胞＝ブドウ</a:t>
            </a:r>
            <a:r>
              <a:rPr lang="ja-JP" altLang="en-US" sz="2800" dirty="0">
                <a:latin typeface="ヒラギノ丸ゴ Pro W4"/>
                <a:ea typeface="ヒラギノ丸ゴ Pro W4"/>
                <a:cs typeface="ヒラギノ丸ゴ Pro W4"/>
              </a:rPr>
              <a:t>糖の取り込みが正常</a:t>
            </a:r>
            <a:r>
              <a:rPr lang="ja-JP" altLang="en-US" sz="2800" dirty="0" smtClean="0">
                <a:latin typeface="ヒラギノ丸ゴ Pro W4"/>
                <a:ea typeface="ヒラギノ丸ゴ Pro W4"/>
                <a:cs typeface="ヒラギノ丸ゴ Pro W4"/>
              </a:rPr>
              <a:t>細胞よりも</a:t>
            </a:r>
            <a:r>
              <a:rPr lang="en-US" altLang="ja-JP" sz="2800" dirty="0" smtClean="0">
                <a:latin typeface="ヒラギノ丸ゴ Pro W4"/>
                <a:ea typeface="ヒラギノ丸ゴ Pro W4"/>
                <a:cs typeface="ヒラギノ丸ゴ Pro W4"/>
              </a:rPr>
              <a:t>3</a:t>
            </a:r>
            <a:r>
              <a:rPr lang="ja-JP" altLang="en-US" sz="2800" dirty="0">
                <a:latin typeface="ヒラギノ丸ゴ Pro W4"/>
                <a:ea typeface="ヒラギノ丸ゴ Pro W4"/>
                <a:cs typeface="ヒラギノ丸ゴ Pro W4"/>
              </a:rPr>
              <a:t>～</a:t>
            </a:r>
            <a:r>
              <a:rPr lang="en-US" altLang="ja-JP" sz="2800" dirty="0">
                <a:latin typeface="ヒラギノ丸ゴ Pro W4"/>
                <a:ea typeface="ヒラギノ丸ゴ Pro W4"/>
                <a:cs typeface="ヒラギノ丸ゴ Pro W4"/>
              </a:rPr>
              <a:t>8</a:t>
            </a:r>
            <a:r>
              <a:rPr lang="ja-JP" altLang="en-US" sz="2800" dirty="0">
                <a:latin typeface="ヒラギノ丸ゴ Pro W4"/>
                <a:ea typeface="ヒラギノ丸ゴ Pro W4"/>
                <a:cs typeface="ヒラギノ丸ゴ Pro W4"/>
              </a:rPr>
              <a:t>倍に</a:t>
            </a:r>
            <a:r>
              <a:rPr lang="ja-JP" altLang="en-US" sz="2800" dirty="0" smtClean="0">
                <a:latin typeface="ヒラギノ丸ゴ Pro W4"/>
                <a:ea typeface="ヒラギノ丸ゴ Pro W4"/>
                <a:cs typeface="ヒラギノ丸ゴ Pro W4"/>
              </a:rPr>
              <a:t>亢進</a:t>
            </a:r>
            <a:endParaRPr lang="en-US" altLang="ja-JP" sz="2800" dirty="0" smtClean="0">
              <a:latin typeface="ヒラギノ丸ゴ Pro W4"/>
              <a:ea typeface="ヒラギノ丸ゴ Pro W4"/>
              <a:cs typeface="ヒラギノ丸ゴ Pro W4"/>
            </a:endParaRPr>
          </a:p>
          <a:p>
            <a:r>
              <a:rPr lang="ja-JP" altLang="en-US" sz="2800" dirty="0" smtClean="0">
                <a:latin typeface="ヒラギノ丸ゴ Pro W4"/>
                <a:ea typeface="ヒラギノ丸ゴ Pro W4"/>
                <a:cs typeface="ヒラギノ丸ゴ Pro W4"/>
              </a:rPr>
              <a:t>ブドウ</a:t>
            </a:r>
            <a:r>
              <a:rPr lang="ja-JP" altLang="en-US" sz="2800" dirty="0">
                <a:latin typeface="ヒラギノ丸ゴ Pro W4"/>
                <a:ea typeface="ヒラギノ丸ゴ Pro W4"/>
                <a:cs typeface="ヒラギノ丸ゴ Pro W4"/>
              </a:rPr>
              <a:t>糖と同様に</a:t>
            </a:r>
            <a:r>
              <a:rPr lang="ja-JP" altLang="en-US" sz="2800" dirty="0" smtClean="0">
                <a:latin typeface="ヒラギノ丸ゴ Pro W4"/>
                <a:ea typeface="ヒラギノ丸ゴ Pro W4"/>
                <a:cs typeface="ヒラギノ丸ゴ Pro W4"/>
              </a:rPr>
              <a:t>細胞に取り込まれる</a:t>
            </a:r>
            <a:endParaRPr lang="en-US" altLang="ja-JP" sz="2800" dirty="0" smtClean="0">
              <a:latin typeface="ヒラギノ丸ゴ Pro W4"/>
              <a:ea typeface="ヒラギノ丸ゴ Pro W4"/>
              <a:cs typeface="ヒラギノ丸ゴ Pro W4"/>
            </a:endParaRPr>
          </a:p>
          <a:p>
            <a:pPr marL="0" indent="0">
              <a:buNone/>
            </a:pPr>
            <a:r>
              <a:rPr lang="ja-JP" altLang="en-US" sz="2800" dirty="0" smtClean="0">
                <a:latin typeface="ヒラギノ丸ゴ Pro W4"/>
                <a:ea typeface="ヒラギノ丸ゴ Pro W4"/>
                <a:cs typeface="ヒラギノ丸ゴ Pro W4"/>
              </a:rPr>
              <a:t>　しかし</a:t>
            </a:r>
            <a:r>
              <a:rPr lang="en-US" altLang="ja-JP" sz="2800" dirty="0" smtClean="0">
                <a:latin typeface="ヒラギノ丸ゴ Pro W4"/>
                <a:ea typeface="ヒラギノ丸ゴ Pro W4"/>
                <a:cs typeface="ヒラギノ丸ゴ Pro W4"/>
              </a:rPr>
              <a:t>, </a:t>
            </a:r>
            <a:r>
              <a:rPr lang="ja-JP" altLang="en-US" sz="2800" dirty="0" smtClean="0">
                <a:latin typeface="ヒラギノ丸ゴ Pro W4"/>
                <a:ea typeface="ヒラギノ丸ゴ Pro W4"/>
                <a:cs typeface="ヒラギノ丸ゴ Pro W4"/>
              </a:rPr>
              <a:t>細胞内で分解されずに蓄積</a:t>
            </a:r>
            <a:endParaRPr lang="en-US" altLang="ja-JP" sz="2800" dirty="0">
              <a:latin typeface="ヒラギノ丸ゴ Pro W4"/>
              <a:ea typeface="ヒラギノ丸ゴ Pro W4"/>
              <a:cs typeface="ヒラギノ丸ゴ Pro W4"/>
            </a:endParaRPr>
          </a:p>
          <a:p>
            <a:r>
              <a:rPr lang="ja-JP" altLang="en-US" sz="2800" dirty="0" smtClean="0">
                <a:latin typeface="ヒラギノ丸ゴ Pro W4"/>
                <a:ea typeface="ヒラギノ丸ゴ Pro W4"/>
                <a:cs typeface="ヒラギノ丸ゴ Pro W4"/>
              </a:rPr>
              <a:t>放射性フッ素</a:t>
            </a:r>
            <a:r>
              <a:rPr lang="en-US" altLang="ja-JP" sz="2800" baseline="30000" dirty="0" smtClean="0">
                <a:latin typeface="ヒラギノ丸ゴ Pro W4"/>
                <a:ea typeface="ヒラギノ丸ゴ Pro W4"/>
                <a:cs typeface="ヒラギノ丸ゴ Pro W4"/>
              </a:rPr>
              <a:t>18</a:t>
            </a:r>
            <a:r>
              <a:rPr lang="en-US" altLang="ja-JP" sz="2800" dirty="0" smtClean="0">
                <a:latin typeface="ヒラギノ丸ゴ Pro W4"/>
                <a:ea typeface="ヒラギノ丸ゴ Pro W4"/>
                <a:cs typeface="ヒラギノ丸ゴ Pro W4"/>
              </a:rPr>
              <a:t>F</a:t>
            </a:r>
            <a:r>
              <a:rPr lang="ja-JP" altLang="en-US" sz="2800" dirty="0" smtClean="0">
                <a:latin typeface="ヒラギノ丸ゴ Pro W4"/>
                <a:ea typeface="ヒラギノ丸ゴ Pro W4"/>
                <a:cs typeface="ヒラギノ丸ゴ Pro W4"/>
              </a:rPr>
              <a:t>を結合させた</a:t>
            </a:r>
            <a:r>
              <a:rPr lang="en-US" altLang="ja-JP" sz="2800" dirty="0" smtClean="0">
                <a:latin typeface="ヒラギノ丸ゴ Pro W4"/>
                <a:ea typeface="ヒラギノ丸ゴ Pro W4"/>
                <a:cs typeface="ヒラギノ丸ゴ Pro W4"/>
              </a:rPr>
              <a:t>FDG</a:t>
            </a:r>
            <a:r>
              <a:rPr lang="ja-JP" altLang="en-US" sz="2800" dirty="0" smtClean="0">
                <a:latin typeface="ヒラギノ丸ゴ Pro W4"/>
                <a:ea typeface="ヒラギノ丸ゴ Pro W4"/>
                <a:cs typeface="ヒラギノ丸ゴ Pro W4"/>
              </a:rPr>
              <a:t>を使って検査</a:t>
            </a:r>
            <a:endParaRPr lang="en-US" altLang="ja-JP" sz="2800" dirty="0" smtClean="0">
              <a:latin typeface="ヒラギノ丸ゴ Pro W4"/>
              <a:ea typeface="ヒラギノ丸ゴ Pro W4"/>
              <a:cs typeface="ヒラギノ丸ゴ Pro W4"/>
            </a:endParaRPr>
          </a:p>
        </p:txBody>
      </p:sp>
      <p:pic>
        <p:nvPicPr>
          <p:cNvPr id="5" name="図 4"/>
          <p:cNvPicPr>
            <a:picLocks noChangeAspect="1"/>
          </p:cNvPicPr>
          <p:nvPr/>
        </p:nvPicPr>
        <p:blipFill>
          <a:blip r:embed="rId2">
            <a:lum contrast="38000"/>
          </a:blip>
          <a:stretch>
            <a:fillRect/>
          </a:stretch>
        </p:blipFill>
        <p:spPr>
          <a:xfrm>
            <a:off x="6255701" y="5057175"/>
            <a:ext cx="1842083" cy="1081688"/>
          </a:xfrm>
          <a:prstGeom prst="rect">
            <a:avLst/>
          </a:prstGeom>
        </p:spPr>
      </p:pic>
      <p:sp>
        <p:nvSpPr>
          <p:cNvPr id="6" name="テキスト ボックス 5"/>
          <p:cNvSpPr txBox="1"/>
          <p:nvPr/>
        </p:nvSpPr>
        <p:spPr>
          <a:xfrm>
            <a:off x="6658105" y="6138863"/>
            <a:ext cx="1037275" cy="338554"/>
          </a:xfrm>
          <a:prstGeom prst="rect">
            <a:avLst/>
          </a:prstGeom>
          <a:noFill/>
        </p:spPr>
        <p:txBody>
          <a:bodyPr wrap="none" rtlCol="0">
            <a:spAutoFit/>
          </a:bodyPr>
          <a:lstStyle/>
          <a:p>
            <a:r>
              <a:rPr kumimoji="1" lang="en-US" altLang="ja-JP" sz="1600" baseline="30000" dirty="0" smtClean="0">
                <a:latin typeface="ヒラギノ丸ゴ Pro W4"/>
                <a:ea typeface="ヒラギノ丸ゴ Pro W4"/>
                <a:cs typeface="ヒラギノ丸ゴ Pro W4"/>
              </a:rPr>
              <a:t>18</a:t>
            </a:r>
            <a:r>
              <a:rPr kumimoji="1" lang="en-US" altLang="ja-JP" sz="1600" dirty="0" smtClean="0">
                <a:latin typeface="ヒラギノ丸ゴ Pro W4"/>
                <a:ea typeface="ヒラギノ丸ゴ Pro W4"/>
                <a:cs typeface="ヒラギノ丸ゴ Pro W4"/>
              </a:rPr>
              <a:t>F-FDG</a:t>
            </a:r>
            <a:endParaRPr kumimoji="1" lang="ja-JP" altLang="en-US" sz="1600" dirty="0">
              <a:latin typeface="ヒラギノ丸ゴ Pro W4"/>
              <a:ea typeface="ヒラギノ丸ゴ Pro W4"/>
              <a:cs typeface="ヒラギノ丸ゴ Pro W4"/>
            </a:endParaRPr>
          </a:p>
        </p:txBody>
      </p:sp>
      <p:sp>
        <p:nvSpPr>
          <p:cNvPr id="7" name="テキスト ボックス 6"/>
          <p:cNvSpPr txBox="1"/>
          <p:nvPr/>
        </p:nvSpPr>
        <p:spPr>
          <a:xfrm>
            <a:off x="4464895" y="6138863"/>
            <a:ext cx="1018227" cy="338554"/>
          </a:xfrm>
          <a:prstGeom prst="rect">
            <a:avLst/>
          </a:prstGeom>
          <a:noFill/>
        </p:spPr>
        <p:txBody>
          <a:bodyPr wrap="none" rtlCol="0">
            <a:spAutoFit/>
          </a:bodyPr>
          <a:lstStyle/>
          <a:p>
            <a:r>
              <a:rPr lang="ja-JP" altLang="en-US" sz="1600" dirty="0" smtClean="0">
                <a:latin typeface="ヒラギノ丸ゴ Pro W4"/>
                <a:ea typeface="ヒラギノ丸ゴ Pro W4"/>
                <a:cs typeface="ヒラギノ丸ゴ Pro W4"/>
              </a:rPr>
              <a:t>ブドウ糖</a:t>
            </a:r>
            <a:endParaRPr kumimoji="1" lang="en-US" altLang="ja-JP" sz="1600" dirty="0" smtClean="0">
              <a:latin typeface="ヒラギノ丸ゴ Pro W4"/>
              <a:ea typeface="ヒラギノ丸ゴ Pro W4"/>
              <a:cs typeface="ヒラギノ丸ゴ Pro W4"/>
            </a:endParaRPr>
          </a:p>
        </p:txBody>
      </p:sp>
      <p:pic>
        <p:nvPicPr>
          <p:cNvPr id="10" name="図 9"/>
          <p:cNvPicPr>
            <a:picLocks noChangeAspect="1"/>
          </p:cNvPicPr>
          <p:nvPr/>
        </p:nvPicPr>
        <p:blipFill>
          <a:blip r:embed="rId2">
            <a:alphaModFix/>
            <a:lum contrast="32000"/>
          </a:blip>
          <a:stretch>
            <a:fillRect/>
          </a:stretch>
        </p:blipFill>
        <p:spPr>
          <a:xfrm>
            <a:off x="4052967" y="5057175"/>
            <a:ext cx="1842083" cy="1081688"/>
          </a:xfrm>
          <a:prstGeom prst="rect">
            <a:avLst/>
          </a:prstGeom>
        </p:spPr>
      </p:pic>
      <p:sp>
        <p:nvSpPr>
          <p:cNvPr id="2" name="タイトル 1"/>
          <p:cNvSpPr>
            <a:spLocks noGrp="1"/>
          </p:cNvSpPr>
          <p:nvPr>
            <p:ph type="title"/>
          </p:nvPr>
        </p:nvSpPr>
        <p:spPr/>
        <p:txBody>
          <a:bodyPr/>
          <a:lstStyle/>
          <a:p>
            <a:r>
              <a:rPr lang="en-US" altLang="ja-JP" dirty="0" smtClean="0">
                <a:solidFill>
                  <a:srgbClr val="3366FF"/>
                </a:solidFill>
                <a:latin typeface="ヒラギノ丸ゴ Pro W4"/>
                <a:ea typeface="ヒラギノ丸ゴ Pro W4"/>
                <a:cs typeface="ヒラギノ丸ゴ Pro W4"/>
              </a:rPr>
              <a:t>FDG</a:t>
            </a:r>
            <a:r>
              <a:rPr lang="ja-JP" altLang="en-US" dirty="0" smtClean="0">
                <a:solidFill>
                  <a:srgbClr val="3366FF"/>
                </a:solidFill>
                <a:latin typeface="ヒラギノ丸ゴ Pro W4"/>
                <a:ea typeface="ヒラギノ丸ゴ Pro W4"/>
                <a:cs typeface="ヒラギノ丸ゴ Pro W4"/>
              </a:rPr>
              <a:t>について</a:t>
            </a:r>
            <a:endParaRPr kumimoji="1" lang="ja-JP" altLang="en-US" dirty="0">
              <a:latin typeface="ヒラギノ丸ゴ Pro W4"/>
              <a:ea typeface="ヒラギノ丸ゴ Pro W4"/>
              <a:cs typeface="ヒラギノ丸ゴ Pro W4"/>
            </a:endParaRPr>
          </a:p>
        </p:txBody>
      </p:sp>
      <p:sp>
        <p:nvSpPr>
          <p:cNvPr id="11" name="テキスト ボックス 10"/>
          <p:cNvSpPr txBox="1"/>
          <p:nvPr/>
        </p:nvSpPr>
        <p:spPr>
          <a:xfrm>
            <a:off x="5001817" y="5879942"/>
            <a:ext cx="359809" cy="246221"/>
          </a:xfrm>
          <a:prstGeom prst="rect">
            <a:avLst/>
          </a:prstGeom>
          <a:solidFill>
            <a:schemeClr val="bg1"/>
          </a:solidFill>
        </p:spPr>
        <p:txBody>
          <a:bodyPr wrap="square" rtlCol="0" anchor="b">
            <a:spAutoFit/>
          </a:bodyPr>
          <a:lstStyle/>
          <a:p>
            <a:r>
              <a:rPr kumimoji="1" lang="en-US" altLang="ja-JP" sz="1000" dirty="0" smtClean="0"/>
              <a:t>OH</a:t>
            </a:r>
            <a:endParaRPr kumimoji="1" lang="ja-JP" altLang="en-US" sz="1000" dirty="0"/>
          </a:p>
        </p:txBody>
      </p:sp>
    </p:spTree>
    <p:extLst>
      <p:ext uri="{BB962C8B-B14F-4D97-AF65-F5344CB8AC3E}">
        <p14:creationId xmlns:p14="http://schemas.microsoft.com/office/powerpoint/2010/main" val="300035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3366FF"/>
                </a:solidFill>
                <a:latin typeface="ヒラギノ丸ゴ Pro W4"/>
                <a:ea typeface="ヒラギノ丸ゴ Pro W4"/>
                <a:cs typeface="ヒラギノ丸ゴ Pro W4"/>
              </a:rPr>
              <a:t>軟部</a:t>
            </a:r>
            <a:r>
              <a:rPr lang="ja-JP" altLang="en-US" dirty="0">
                <a:solidFill>
                  <a:srgbClr val="3366FF"/>
                </a:solidFill>
                <a:latin typeface="ヒラギノ丸ゴ Pro W4"/>
                <a:ea typeface="ヒラギノ丸ゴ Pro W4"/>
                <a:cs typeface="ヒラギノ丸ゴ Pro W4"/>
              </a:rPr>
              <a:t>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ゲムシタビン＋ビノレルビン療法</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400" dirty="0" smtClean="0">
                <a:latin typeface="ヒラギノ丸ゴ Pro W4"/>
                <a:ea typeface="ヒラギノ丸ゴ Pro W4"/>
                <a:cs typeface="ヒラギノ丸ゴ Pro W4"/>
              </a:rPr>
              <a:t>進行性軟部肉腫　</a:t>
            </a:r>
            <a:r>
              <a:rPr lang="en-US" altLang="ja-JP" sz="2400" dirty="0" smtClean="0">
                <a:latin typeface="ヒラギノ丸ゴ Pro W4"/>
                <a:ea typeface="ヒラギノ丸ゴ Pro W4"/>
                <a:cs typeface="ヒラギノ丸ゴ Pro W4"/>
              </a:rPr>
              <a:t>40</a:t>
            </a:r>
            <a:r>
              <a:rPr lang="ja-JP" altLang="en-US" sz="2400" dirty="0" smtClean="0">
                <a:latin typeface="ヒラギノ丸ゴ Pro W4"/>
                <a:ea typeface="ヒラギノ丸ゴ Pro W4"/>
                <a:cs typeface="ヒラギノ丸ゴ Pro W4"/>
              </a:rPr>
              <a:t>人</a:t>
            </a:r>
            <a:endParaRPr lang="en-US" altLang="ja-JP" sz="2400" dirty="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治療</a:t>
            </a:r>
            <a:r>
              <a:rPr lang="ja-JP" altLang="en-US" sz="2400" dirty="0">
                <a:latin typeface="ヒラギノ丸ゴ Pro W4"/>
                <a:ea typeface="ヒラギノ丸ゴ Pro W4"/>
                <a:cs typeface="ヒラギノ丸ゴ Pro W4"/>
              </a:rPr>
              <a:t>成績</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完全奏効</a:t>
            </a:r>
            <a:r>
              <a:rPr lang="en-US" altLang="ja-JP" sz="2400" dirty="0" smtClean="0">
                <a:latin typeface="ヒラギノ丸ゴ Pro W4"/>
                <a:ea typeface="ヒラギノ丸ゴ Pro W4"/>
                <a:cs typeface="ヒラギノ丸ゴ Pro W4"/>
              </a:rPr>
              <a:t>	</a:t>
            </a:r>
            <a:r>
              <a:rPr lang="en-US" altLang="ja-JP" sz="2400" dirty="0" smtClean="0">
                <a:solidFill>
                  <a:srgbClr val="FF0000"/>
                </a:solidFill>
                <a:latin typeface="ヒラギノ丸ゴ Pro W4"/>
                <a:ea typeface="ヒラギノ丸ゴ Pro W4"/>
                <a:cs typeface="ヒラギノ丸ゴ Pro W4"/>
              </a:rPr>
              <a:t>1</a:t>
            </a:r>
            <a:r>
              <a:rPr lang="ja-JP" altLang="en-US" sz="2400" dirty="0" smtClean="0">
                <a:latin typeface="ヒラギノ丸ゴ Pro W4"/>
                <a:ea typeface="ヒラギノ丸ゴ Pro W4"/>
                <a:cs typeface="ヒラギノ丸ゴ Pro W4"/>
              </a:rPr>
              <a:t>人（腫瘍が消失）</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部分奏効</a:t>
            </a:r>
            <a:r>
              <a:rPr lang="en-US" altLang="ja-JP" sz="2400" dirty="0" smtClean="0">
                <a:latin typeface="ヒラギノ丸ゴ Pro W4"/>
                <a:ea typeface="ヒラギノ丸ゴ Pro W4"/>
                <a:cs typeface="ヒラギノ丸ゴ Pro W4"/>
              </a:rPr>
              <a:t>	</a:t>
            </a:r>
            <a:r>
              <a:rPr lang="en-US" altLang="ja-JP" sz="2400" dirty="0" smtClean="0">
                <a:solidFill>
                  <a:srgbClr val="FF0000"/>
                </a:solidFill>
                <a:latin typeface="ヒラギノ丸ゴ Pro W4"/>
                <a:ea typeface="ヒラギノ丸ゴ Pro W4"/>
                <a:cs typeface="ヒラギノ丸ゴ Pro W4"/>
              </a:rPr>
              <a:t>4</a:t>
            </a:r>
            <a:r>
              <a:rPr lang="ja-JP" altLang="en-US" sz="2400" dirty="0" smtClean="0">
                <a:solidFill>
                  <a:srgbClr val="000000"/>
                </a:solidFill>
                <a:latin typeface="ヒラギノ丸ゴ Pro W4"/>
                <a:ea typeface="ヒラギノ丸ゴ Pro W4"/>
                <a:cs typeface="ヒラギノ丸ゴ Pro W4"/>
              </a:rPr>
              <a:t>人</a:t>
            </a:r>
            <a:r>
              <a:rPr lang="ja-JP" altLang="en-US" sz="2400" dirty="0" smtClean="0">
                <a:latin typeface="ヒラギノ丸ゴ Pro W4"/>
                <a:ea typeface="ヒラギノ丸ゴ Pro W4"/>
                <a:cs typeface="ヒラギノ丸ゴ Pro W4"/>
              </a:rPr>
              <a:t>（</a:t>
            </a:r>
            <a:r>
              <a:rPr lang="ja-JP" altLang="en-US" sz="2400" dirty="0">
                <a:latin typeface="ヒラギノ丸ゴ Pro W4"/>
                <a:ea typeface="ヒラギノ丸ゴ Pro W4"/>
                <a:cs typeface="ヒラギノ丸ゴ Pro W4"/>
              </a:rPr>
              <a:t>腫瘍が</a:t>
            </a:r>
            <a:r>
              <a:rPr lang="en-US" altLang="ja-JP" sz="2400" dirty="0">
                <a:latin typeface="ヒラギノ丸ゴ Pro W4"/>
                <a:ea typeface="ヒラギノ丸ゴ Pro W4"/>
                <a:cs typeface="ヒラギノ丸ゴ Pro W4"/>
              </a:rPr>
              <a:t>30%</a:t>
            </a:r>
            <a:r>
              <a:rPr lang="ja-JP" altLang="en-US" sz="2400" dirty="0">
                <a:latin typeface="ヒラギノ丸ゴ Pro W4"/>
                <a:ea typeface="ヒラギノ丸ゴ Pro W4"/>
                <a:cs typeface="ヒラギノ丸ゴ Pro W4"/>
              </a:rPr>
              <a:t>以上縮小</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安定　</a:t>
            </a:r>
            <a:r>
              <a:rPr lang="en-US" altLang="ja-JP" sz="2400" dirty="0" smtClean="0">
                <a:latin typeface="ヒラギノ丸ゴ Pro W4"/>
                <a:ea typeface="ヒラギノ丸ゴ Pro W4"/>
                <a:cs typeface="ヒラギノ丸ゴ Pro W4"/>
              </a:rPr>
              <a:t>				5</a:t>
            </a:r>
            <a:r>
              <a:rPr lang="ja-JP" altLang="en-US" sz="2400" dirty="0" smtClean="0">
                <a:solidFill>
                  <a:srgbClr val="000000"/>
                </a:solidFill>
                <a:latin typeface="ヒラギノ丸ゴ Pro W4"/>
                <a:ea typeface="ヒラギノ丸ゴ Pro W4"/>
                <a:cs typeface="ヒラギノ丸ゴ Pro W4"/>
              </a:rPr>
              <a:t>人</a:t>
            </a:r>
            <a:r>
              <a:rPr lang="ja-JP" altLang="en-US" sz="2400" dirty="0" smtClean="0">
                <a:latin typeface="ヒラギノ丸ゴ Pro W4"/>
                <a:ea typeface="ヒラギノ丸ゴ Pro W4"/>
                <a:cs typeface="ヒラギノ丸ゴ Pro W4"/>
              </a:rPr>
              <a:t>（部分奏効と安定の間）</a:t>
            </a:r>
            <a:endParaRPr lang="en-US" altLang="ja-JP" sz="2400" dirty="0" smtClean="0">
              <a:solidFill>
                <a:srgbClr val="000000"/>
              </a:solidFill>
              <a:latin typeface="ヒラギノ丸ゴ Pro W4"/>
              <a:ea typeface="ヒラギノ丸ゴ Pro W4"/>
              <a:cs typeface="ヒラギノ丸ゴ Pro W4"/>
            </a:endParaRPr>
          </a:p>
          <a:p>
            <a:pPr marL="0" indent="0">
              <a:buNone/>
            </a:pPr>
            <a:r>
              <a:rPr lang="ja-JP" altLang="en-US" sz="2400" dirty="0" smtClean="0">
                <a:solidFill>
                  <a:srgbClr val="000000"/>
                </a:solidFill>
                <a:latin typeface="ヒラギノ丸ゴ Pro W4"/>
                <a:ea typeface="ヒラギノ丸ゴ Pro W4"/>
                <a:cs typeface="ヒラギノ丸ゴ Pro W4"/>
              </a:rPr>
              <a:t>　進行</a:t>
            </a:r>
            <a:r>
              <a:rPr lang="en-US" altLang="ja-JP" sz="2400" dirty="0" smtClean="0">
                <a:solidFill>
                  <a:srgbClr val="000000"/>
                </a:solidFill>
                <a:latin typeface="ヒラギノ丸ゴ Pro W4"/>
                <a:ea typeface="ヒラギノ丸ゴ Pro W4"/>
                <a:cs typeface="ヒラギノ丸ゴ Pro W4"/>
              </a:rPr>
              <a:t>		   30</a:t>
            </a:r>
            <a:r>
              <a:rPr lang="ja-JP" altLang="en-US" sz="2400" dirty="0" smtClean="0">
                <a:solidFill>
                  <a:srgbClr val="000000"/>
                </a:solidFill>
                <a:latin typeface="ヒラギノ丸ゴ Pro W4"/>
                <a:ea typeface="ヒラギノ丸ゴ Pro W4"/>
                <a:cs typeface="ヒラギノ丸ゴ Pro W4"/>
              </a:rPr>
              <a:t>人</a:t>
            </a:r>
            <a:r>
              <a:rPr lang="ja-JP" altLang="en-US" sz="2400" dirty="0">
                <a:latin typeface="ヒラギノ丸ゴ Pro W4"/>
                <a:ea typeface="ヒラギノ丸ゴ Pro W4"/>
                <a:cs typeface="ヒラギノ丸ゴ Pro W4"/>
              </a:rPr>
              <a:t>（腫瘍</a:t>
            </a:r>
            <a:r>
              <a:rPr lang="ja-JP" altLang="en-US" sz="2400" dirty="0" smtClean="0">
                <a:latin typeface="ヒラギノ丸ゴ Pro W4"/>
                <a:ea typeface="ヒラギノ丸ゴ Pro W4"/>
                <a:cs typeface="ヒラギノ丸ゴ Pro W4"/>
              </a:rPr>
              <a:t>が</a:t>
            </a:r>
            <a:r>
              <a:rPr lang="en-US" altLang="ja-JP" sz="2400" dirty="0" smtClean="0">
                <a:latin typeface="ヒラギノ丸ゴ Pro W4"/>
                <a:ea typeface="ヒラギノ丸ゴ Pro W4"/>
                <a:cs typeface="ヒラギノ丸ゴ Pro W4"/>
              </a:rPr>
              <a:t>20%</a:t>
            </a:r>
            <a:r>
              <a:rPr lang="ja-JP" altLang="en-US" sz="2400" dirty="0" smtClean="0">
                <a:latin typeface="ヒラギノ丸ゴ Pro W4"/>
                <a:ea typeface="ヒラギノ丸ゴ Pro W4"/>
                <a:cs typeface="ヒラギノ丸ゴ Pro W4"/>
              </a:rPr>
              <a:t>以上増大）</a:t>
            </a:r>
            <a:endParaRPr lang="en-US" altLang="ja-JP" sz="2400" dirty="0" smtClean="0">
              <a:solidFill>
                <a:srgbClr val="000000"/>
              </a:solidFill>
              <a:latin typeface="ヒラギノ丸ゴ Pro W4"/>
              <a:ea typeface="ヒラギノ丸ゴ Pro W4"/>
              <a:cs typeface="ヒラギノ丸ゴ Pro W4"/>
            </a:endParaRPr>
          </a:p>
          <a:p>
            <a:r>
              <a:rPr lang="ja-JP" altLang="en-US" sz="2400" dirty="0" smtClean="0">
                <a:solidFill>
                  <a:srgbClr val="000000"/>
                </a:solidFill>
                <a:latin typeface="ヒラギノ丸ゴ Pro W4"/>
                <a:ea typeface="ヒラギノ丸ゴ Pro W4"/>
                <a:cs typeface="ヒラギノ丸ゴ Pro W4"/>
              </a:rPr>
              <a:t>奏功率　</a:t>
            </a:r>
            <a:r>
              <a:rPr lang="en-US" altLang="ja-JP" sz="2400" dirty="0" smtClean="0">
                <a:solidFill>
                  <a:srgbClr val="FF0000"/>
                </a:solidFill>
                <a:latin typeface="ヒラギノ丸ゴ Pro W4"/>
                <a:ea typeface="ヒラギノ丸ゴ Pro W4"/>
                <a:cs typeface="ヒラギノ丸ゴ Pro W4"/>
              </a:rPr>
              <a:t>25%</a:t>
            </a:r>
          </a:p>
          <a:p>
            <a:r>
              <a:rPr lang="ja-JP" altLang="en-US" sz="2400" dirty="0" smtClean="0">
                <a:latin typeface="ヒラギノ丸ゴ Pro W4"/>
                <a:ea typeface="ヒラギノ丸ゴ Pro W4"/>
                <a:cs typeface="ヒラギノ丸ゴ Pro W4"/>
              </a:rPr>
              <a:t>無増悪生存期間（中央値）　</a:t>
            </a:r>
            <a:r>
              <a:rPr lang="en-US" altLang="ja-JP" sz="2400" dirty="0" smtClean="0">
                <a:latin typeface="ヒラギノ丸ゴ Pro W4"/>
                <a:ea typeface="ヒラギノ丸ゴ Pro W4"/>
                <a:cs typeface="ヒラギノ丸ゴ Pro W4"/>
              </a:rPr>
              <a:t>12.6</a:t>
            </a:r>
            <a:r>
              <a:rPr lang="ja-JP" altLang="en-US" sz="2400" dirty="0" smtClean="0">
                <a:latin typeface="ヒラギノ丸ゴ Pro W4"/>
                <a:ea typeface="ヒラギノ丸ゴ Pro W4"/>
                <a:cs typeface="ヒラギノ丸ゴ Pro W4"/>
              </a:rPr>
              <a:t>ヶ月</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累積生存率　</a:t>
            </a:r>
            <a:r>
              <a:rPr lang="en-US" altLang="ja-JP" sz="2400" dirty="0" smtClean="0">
                <a:latin typeface="ヒラギノ丸ゴ Pro W4"/>
                <a:ea typeface="ヒラギノ丸ゴ Pro W4"/>
                <a:cs typeface="ヒラギノ丸ゴ Pro W4"/>
              </a:rPr>
              <a:t>6</a:t>
            </a:r>
            <a:r>
              <a:rPr lang="ja-JP" altLang="en-US" sz="2400" dirty="0" smtClean="0">
                <a:latin typeface="ヒラギノ丸ゴ Pro W4"/>
                <a:ea typeface="ヒラギノ丸ゴ Pro W4"/>
                <a:cs typeface="ヒラギノ丸ゴ Pro W4"/>
              </a:rPr>
              <a:t>ヶ月：</a:t>
            </a:r>
            <a:r>
              <a:rPr lang="en-US" altLang="ja-JP" sz="2400" dirty="0" smtClean="0">
                <a:latin typeface="ヒラギノ丸ゴ Pro W4"/>
                <a:ea typeface="ヒラギノ丸ゴ Pro W4"/>
                <a:cs typeface="ヒラギノ丸ゴ Pro W4"/>
              </a:rPr>
              <a:t>90±5%, 12</a:t>
            </a:r>
            <a:r>
              <a:rPr lang="ja-JP" altLang="en-US" sz="2400" dirty="0" smtClean="0">
                <a:latin typeface="ヒラギノ丸ゴ Pro W4"/>
                <a:ea typeface="ヒラギノ丸ゴ Pro W4"/>
                <a:cs typeface="ヒラギノ丸ゴ Pro W4"/>
              </a:rPr>
              <a:t>ヶ月：</a:t>
            </a:r>
            <a:r>
              <a:rPr lang="en-US" altLang="ja-JP" sz="2400" dirty="0" smtClean="0">
                <a:latin typeface="ヒラギノ丸ゴ Pro W4"/>
                <a:ea typeface="ヒラギノ丸ゴ Pro W4"/>
                <a:cs typeface="ヒラギノ丸ゴ Pro W4"/>
              </a:rPr>
              <a:t>75±9%</a:t>
            </a:r>
            <a:r>
              <a:rPr lang="en-US" altLang="ja-JP" sz="2400" dirty="0">
                <a:latin typeface="ヒラギノ丸ゴ Pro W4"/>
                <a:ea typeface="ヒラギノ丸ゴ Pro W4"/>
                <a:cs typeface="ヒラギノ丸ゴ Pro W4"/>
              </a:rPr>
              <a:t>	</a:t>
            </a:r>
            <a:endParaRPr kumimoji="1" lang="ja-JP" altLang="en-US" sz="2400" dirty="0"/>
          </a:p>
        </p:txBody>
      </p:sp>
      <p:sp>
        <p:nvSpPr>
          <p:cNvPr id="4" name="テキスト ボックス 3"/>
          <p:cNvSpPr txBox="1"/>
          <p:nvPr/>
        </p:nvSpPr>
        <p:spPr>
          <a:xfrm>
            <a:off x="6261142" y="6426200"/>
            <a:ext cx="2882858" cy="369332"/>
          </a:xfrm>
          <a:prstGeom prst="rect">
            <a:avLst/>
          </a:prstGeom>
          <a:noFill/>
        </p:spPr>
        <p:txBody>
          <a:bodyPr wrap="none" rtlCol="0">
            <a:spAutoFit/>
          </a:bodyPr>
          <a:lstStyle/>
          <a:p>
            <a:r>
              <a:rPr kumimoji="1" lang="ja-JP" altLang="en-US" dirty="0" smtClean="0"/>
              <a:t>（</a:t>
            </a:r>
            <a:r>
              <a:rPr lang="en-US" altLang="ja-JP" dirty="0" err="1" smtClean="0"/>
              <a:t>Dileo</a:t>
            </a:r>
            <a:r>
              <a:rPr kumimoji="1" lang="ja-JP" altLang="en-US" dirty="0" smtClean="0"/>
              <a:t>ら</a:t>
            </a:r>
            <a:r>
              <a:rPr kumimoji="1" lang="en-US" altLang="ja-JP" dirty="0" smtClean="0"/>
              <a:t>, Cancer</a:t>
            </a:r>
            <a:r>
              <a:rPr kumimoji="1" lang="ja-JP" altLang="en-US" dirty="0" smtClean="0"/>
              <a:t>誌</a:t>
            </a:r>
            <a:r>
              <a:rPr kumimoji="1" lang="en-US" altLang="ja-JP" dirty="0" smtClean="0"/>
              <a:t>, 2007</a:t>
            </a:r>
            <a:r>
              <a:rPr kumimoji="1" lang="ja-JP" altLang="en-US" dirty="0" smtClean="0"/>
              <a:t>年）</a:t>
            </a:r>
            <a:r>
              <a:rPr kumimoji="1" lang="en-US" altLang="ja-JP" dirty="0" smtClean="0"/>
              <a:t> </a:t>
            </a:r>
            <a:endParaRPr kumimoji="1" lang="ja-JP" altLang="en-US" dirty="0"/>
          </a:p>
        </p:txBody>
      </p:sp>
    </p:spTree>
    <p:extLst>
      <p:ext uri="{BB962C8B-B14F-4D97-AF65-F5344CB8AC3E}">
        <p14:creationId xmlns:p14="http://schemas.microsoft.com/office/powerpoint/2010/main" val="20074666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3366FF"/>
                </a:solidFill>
                <a:latin typeface="ヒラギノ丸ゴ Pro W4"/>
                <a:ea typeface="ヒラギノ丸ゴ Pro W4"/>
                <a:cs typeface="ヒラギノ丸ゴ Pro W4"/>
              </a:rPr>
              <a:t>軟部</a:t>
            </a:r>
            <a:r>
              <a:rPr lang="ja-JP" altLang="en-US" dirty="0">
                <a:solidFill>
                  <a:srgbClr val="3366FF"/>
                </a:solidFill>
                <a:latin typeface="ヒラギノ丸ゴ Pro W4"/>
                <a:ea typeface="ヒラギノ丸ゴ Pro W4"/>
                <a:cs typeface="ヒラギノ丸ゴ Pro W4"/>
              </a:rPr>
              <a:t>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新しい抗腫瘍薬治療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a:bodyPr>
          <a:lstStyle/>
          <a:p>
            <a:r>
              <a:rPr kumimoji="1" lang="ja-JP" altLang="en-US" sz="2400" u="sng" dirty="0" smtClean="0">
                <a:latin typeface="ヒラギノ丸ゴ Pro W4"/>
                <a:ea typeface="ヒラギノ丸ゴ Pro W4"/>
                <a:cs typeface="ヒラギノ丸ゴ Pro W4"/>
              </a:rPr>
              <a:t>パゾパニブ（</a:t>
            </a:r>
            <a:r>
              <a:rPr kumimoji="1" lang="en-US" altLang="ja-JP" sz="2400" u="sng" dirty="0" err="1" smtClean="0">
                <a:latin typeface="ヒラギノ丸ゴ Pro W4"/>
                <a:ea typeface="ヒラギノ丸ゴ Pro W4"/>
                <a:cs typeface="ヒラギノ丸ゴ Pro W4"/>
              </a:rPr>
              <a:t>Votrient</a:t>
            </a:r>
            <a:r>
              <a:rPr kumimoji="1" lang="en-US" altLang="ja-JP" sz="2400" u="sng" dirty="0" smtClean="0">
                <a:latin typeface="ヒラギノ丸ゴ Pro W4"/>
                <a:ea typeface="ヒラギノ丸ゴ Pro W4"/>
                <a:cs typeface="ヒラギノ丸ゴ Pro W4"/>
              </a:rPr>
              <a:t>®</a:t>
            </a:r>
            <a:r>
              <a:rPr kumimoji="1" lang="ja-JP" altLang="en-US" sz="2400" u="sng" dirty="0" smtClean="0">
                <a:latin typeface="ヒラギノ丸ゴ Pro W4"/>
                <a:ea typeface="ヒラギノ丸ゴ Pro W4"/>
                <a:cs typeface="ヒラギノ丸ゴ Pro W4"/>
              </a:rPr>
              <a:t>）</a:t>
            </a:r>
            <a:endParaRPr kumimoji="1" lang="en-US" altLang="ja-JP" sz="2400" u="sng"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チロシンキナーゼ（酵素）の阻害薬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血管内皮成長因子に働き</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血管新生を阻害</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経口薬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適応がん種＝</a:t>
            </a:r>
            <a:r>
              <a:rPr lang="ja-JP" altLang="en-US" sz="2400" dirty="0" smtClean="0">
                <a:solidFill>
                  <a:srgbClr val="FF0000"/>
                </a:solidFill>
                <a:latin typeface="ヒラギノ丸ゴ Pro W4"/>
                <a:ea typeface="ヒラギノ丸ゴ Pro W4"/>
                <a:cs typeface="ヒラギノ丸ゴ Pro W4"/>
              </a:rPr>
              <a:t>進行性腎細胞癌</a:t>
            </a:r>
            <a:r>
              <a:rPr lang="ja-JP" altLang="en-US" sz="2400" dirty="0" smtClean="0">
                <a:latin typeface="ヒラギノ丸ゴ Pro W4"/>
                <a:ea typeface="ヒラギノ丸ゴ Pro W4"/>
                <a:cs typeface="ヒラギノ丸ゴ Pro W4"/>
              </a:rPr>
              <a:t>（欧米）</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国内では未発売</a:t>
            </a:r>
            <a:endParaRPr lang="en-US" altLang="ja-JP" sz="2400" dirty="0" smtClean="0">
              <a:latin typeface="ヒラギノ丸ゴ Pro W4"/>
              <a:ea typeface="ヒラギノ丸ゴ Pro W4"/>
              <a:cs typeface="ヒラギノ丸ゴ Pro W4"/>
            </a:endParaRPr>
          </a:p>
        </p:txBody>
      </p:sp>
      <p:pic>
        <p:nvPicPr>
          <p:cNvPr id="6" name="図 5"/>
          <p:cNvPicPr>
            <a:picLocks noChangeAspect="1"/>
          </p:cNvPicPr>
          <p:nvPr/>
        </p:nvPicPr>
        <p:blipFill>
          <a:blip r:embed="rId2"/>
          <a:stretch>
            <a:fillRect/>
          </a:stretch>
        </p:blipFill>
        <p:spPr>
          <a:xfrm>
            <a:off x="6814934" y="4165600"/>
            <a:ext cx="2329066" cy="2692400"/>
          </a:xfrm>
          <a:prstGeom prst="rect">
            <a:avLst/>
          </a:prstGeom>
        </p:spPr>
      </p:pic>
    </p:spTree>
    <p:extLst>
      <p:ext uri="{BB962C8B-B14F-4D97-AF65-F5344CB8AC3E}">
        <p14:creationId xmlns:p14="http://schemas.microsoft.com/office/powerpoint/2010/main" val="351515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軟部肉腫に対する</a:t>
            </a:r>
            <a:r>
              <a:rPr kumimoji="1" lang="en-US" altLang="ja-JP" dirty="0" smtClean="0">
                <a:solidFill>
                  <a:srgbClr val="3366FF"/>
                </a:solidFill>
                <a:latin typeface="ヒラギノ丸ゴ Pro W4"/>
                <a:ea typeface="ヒラギノ丸ゴ Pro W4"/>
                <a:cs typeface="ヒラギノ丸ゴ Pro W4"/>
              </a:rPr>
              <a:t/>
            </a:r>
            <a:br>
              <a:rPr kumimoji="1" lang="en-US" altLang="ja-JP" dirty="0" smtClean="0">
                <a:solidFill>
                  <a:srgbClr val="3366FF"/>
                </a:solidFill>
                <a:latin typeface="ヒラギノ丸ゴ Pro W4"/>
                <a:ea typeface="ヒラギノ丸ゴ Pro W4"/>
                <a:cs typeface="ヒラギノ丸ゴ Pro W4"/>
              </a:rPr>
            </a:br>
            <a:r>
              <a:rPr kumimoji="1" lang="ja-JP" altLang="en-US" dirty="0" smtClean="0">
                <a:solidFill>
                  <a:srgbClr val="3366FF"/>
                </a:solidFill>
                <a:latin typeface="ヒラギノ丸ゴ Pro W4"/>
                <a:ea typeface="ヒラギノ丸ゴ Pro W4"/>
                <a:cs typeface="ヒラギノ丸ゴ Pro W4"/>
              </a:rPr>
              <a:t>パゾパニブ療法</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r>
              <a:rPr lang="ja-JP" altLang="en-US" sz="2400" dirty="0" smtClean="0">
                <a:latin typeface="ヒラギノ丸ゴ Pro W4"/>
                <a:ea typeface="ヒラギノ丸ゴ Pro W4"/>
                <a:cs typeface="ヒラギノ丸ゴ Pro W4"/>
              </a:rPr>
              <a:t>国際</a:t>
            </a:r>
            <a:r>
              <a:rPr lang="ja-JP" altLang="en-US" sz="2400" dirty="0">
                <a:latin typeface="ヒラギノ丸ゴ Pro W4"/>
                <a:ea typeface="ヒラギノ丸ゴ Pro W4"/>
                <a:cs typeface="ヒラギノ丸ゴ Pro W4"/>
              </a:rPr>
              <a:t>臨床</a:t>
            </a:r>
            <a:r>
              <a:rPr lang="ja-JP" altLang="en-US" sz="2400" dirty="0" smtClean="0">
                <a:latin typeface="ヒラギノ丸ゴ Pro W4"/>
                <a:ea typeface="ヒラギノ丸ゴ Pro W4"/>
                <a:cs typeface="ヒラギノ丸ゴ Pro W4"/>
              </a:rPr>
              <a:t>試験</a:t>
            </a:r>
            <a:r>
              <a:rPr lang="en-US" altLang="ja-JP" sz="2400" dirty="0" smtClean="0">
                <a:latin typeface="ヒラギノ丸ゴ Pro W4"/>
                <a:ea typeface="ヒラギノ丸ゴ Pro W4"/>
                <a:cs typeface="ヒラギノ丸ゴ Pro W4"/>
              </a:rPr>
              <a:t>EORTC62072</a:t>
            </a: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2008/12-2010/1</a:t>
            </a:r>
          </a:p>
          <a:p>
            <a:r>
              <a:rPr lang="ja-JP" altLang="en-US" sz="2400" dirty="0" smtClean="0">
                <a:latin typeface="ヒラギノ丸ゴ Pro W4"/>
                <a:ea typeface="ヒラギノ丸ゴ Pro W4"/>
                <a:cs typeface="ヒラギノ丸ゴ Pro W4"/>
              </a:rPr>
              <a:t>進行性軟部肉腫</a:t>
            </a:r>
            <a:r>
              <a:rPr lang="en-US" altLang="ja-JP" sz="2400" dirty="0" smtClean="0">
                <a:latin typeface="ヒラギノ丸ゴ Pro W4"/>
                <a:ea typeface="ヒラギノ丸ゴ Pro W4"/>
                <a:cs typeface="ヒラギノ丸ゴ Pro W4"/>
              </a:rPr>
              <a:t>	369</a:t>
            </a:r>
            <a:r>
              <a:rPr lang="ja-JP" altLang="en-US" sz="2400" dirty="0" smtClean="0">
                <a:latin typeface="ヒラギノ丸ゴ Pro W4"/>
                <a:ea typeface="ヒラギノ丸ゴ Pro W4"/>
                <a:cs typeface="ヒラギノ丸ゴ Pro W4"/>
              </a:rPr>
              <a:t>人</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（パゾパニブ</a:t>
            </a:r>
            <a:r>
              <a:rPr lang="en-US" altLang="ja-JP" sz="2400" dirty="0" smtClean="0">
                <a:latin typeface="ヒラギノ丸ゴ Pro W4"/>
                <a:ea typeface="ヒラギノ丸ゴ Pro W4"/>
                <a:cs typeface="ヒラギノ丸ゴ Pro W4"/>
              </a:rPr>
              <a:t>246</a:t>
            </a:r>
            <a:r>
              <a:rPr lang="ja-JP" altLang="en-US" sz="2400" dirty="0" smtClean="0">
                <a:latin typeface="ヒラギノ丸ゴ Pro W4"/>
                <a:ea typeface="ヒラギノ丸ゴ Pro W4"/>
                <a:cs typeface="ヒラギノ丸ゴ Pro W4"/>
              </a:rPr>
              <a:t>人</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偽薬</a:t>
            </a:r>
            <a:r>
              <a:rPr lang="en-US" altLang="ja-JP" sz="2400" dirty="0" smtClean="0">
                <a:latin typeface="ヒラギノ丸ゴ Pro W4"/>
                <a:ea typeface="ヒラギノ丸ゴ Pro W4"/>
                <a:cs typeface="ヒラギノ丸ゴ Pro W4"/>
              </a:rPr>
              <a:t>123</a:t>
            </a:r>
            <a:r>
              <a:rPr lang="ja-JP" altLang="en-US" sz="2400" dirty="0" smtClean="0">
                <a:latin typeface="ヒラギノ丸ゴ Pro W4"/>
                <a:ea typeface="ヒラギノ丸ゴ Pro W4"/>
                <a:cs typeface="ヒラギノ丸ゴ Pro W4"/>
              </a:rPr>
              <a:t>人）</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治療成績</a:t>
            </a:r>
            <a:endParaRPr lang="en-US" altLang="ja-JP" sz="2400" dirty="0" smtClean="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無増悪生存期間</a:t>
            </a:r>
            <a:r>
              <a:rPr lang="en-US" altLang="ja-JP" sz="2400" dirty="0">
                <a:latin typeface="ヒラギノ丸ゴ Pro W4"/>
                <a:ea typeface="ヒラギノ丸ゴ Pro W4"/>
                <a:cs typeface="ヒラギノ丸ゴ Pro W4"/>
              </a:rPr>
              <a:t>20</a:t>
            </a:r>
            <a:r>
              <a:rPr lang="ja-JP" altLang="en-US" sz="2400" dirty="0" smtClean="0">
                <a:latin typeface="ヒラギノ丸ゴ Pro W4"/>
                <a:ea typeface="ヒラギノ丸ゴ Pro W4"/>
                <a:cs typeface="ヒラギノ丸ゴ Pro W4"/>
              </a:rPr>
              <a:t>週</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a:t>
            </a:r>
            <a:r>
              <a:rPr lang="ja-JP" altLang="en-US" sz="2400" dirty="0">
                <a:latin typeface="ヒラギノ丸ゴ Pro W4"/>
                <a:ea typeface="ヒラギノ丸ゴ Pro W4"/>
                <a:cs typeface="ヒラギノ丸ゴ Pro W4"/>
              </a:rPr>
              <a:t>偽薬</a:t>
            </a:r>
            <a:r>
              <a:rPr lang="en-US" altLang="ja-JP" sz="2400" dirty="0">
                <a:latin typeface="ヒラギノ丸ゴ Pro W4"/>
                <a:ea typeface="ヒラギノ丸ゴ Pro W4"/>
                <a:cs typeface="ヒラギノ丸ゴ Pro W4"/>
              </a:rPr>
              <a:t> 7</a:t>
            </a:r>
            <a:r>
              <a:rPr lang="ja-JP" altLang="en-US" sz="2400" dirty="0">
                <a:latin typeface="ヒラギノ丸ゴ Pro W4"/>
                <a:ea typeface="ヒラギノ丸ゴ Pro W4"/>
                <a:cs typeface="ヒラギノ丸ゴ Pro W4"/>
              </a:rPr>
              <a:t>週）・・・</a:t>
            </a:r>
            <a:r>
              <a:rPr lang="en-US" altLang="ja-JP" sz="2400" dirty="0">
                <a:latin typeface="ヒラギノ丸ゴ Pro W4"/>
                <a:ea typeface="ヒラギノ丸ゴ Pro W4"/>
                <a:cs typeface="ヒラギノ丸ゴ Pro W4"/>
              </a:rPr>
              <a:t>3</a:t>
            </a:r>
            <a:r>
              <a:rPr lang="ja-JP" altLang="en-US" sz="2400" dirty="0">
                <a:latin typeface="ヒラギノ丸ゴ Pro W4"/>
                <a:ea typeface="ヒラギノ丸ゴ Pro W4"/>
                <a:cs typeface="ヒラギノ丸ゴ Pro W4"/>
              </a:rPr>
              <a:t>倍に延長</a:t>
            </a:r>
            <a:endParaRPr lang="en-US" altLang="ja-JP" sz="2400" dirty="0">
              <a:latin typeface="ヒラギノ丸ゴ Pro W4"/>
              <a:ea typeface="ヒラギノ丸ゴ Pro W4"/>
              <a:cs typeface="ヒラギノ丸ゴ Pro W4"/>
            </a:endParaRPr>
          </a:p>
          <a:p>
            <a:pPr marL="0" indent="0">
              <a:buNone/>
            </a:pPr>
            <a:r>
              <a:rPr lang="ja-JP" altLang="en-US" sz="2400" dirty="0">
                <a:latin typeface="ヒラギノ丸ゴ Pro W4"/>
                <a:ea typeface="ヒラギノ丸ゴ Pro W4"/>
                <a:cs typeface="ヒラギノ丸ゴ Pro W4"/>
              </a:rPr>
              <a:t>　（特に</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平滑筋肉腫と滑膜肉腫で有意に延長</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部分奏効　</a:t>
            </a:r>
            <a:r>
              <a:rPr lang="en-US" altLang="ja-JP" sz="2400" dirty="0" smtClean="0">
                <a:latin typeface="ヒラギノ丸ゴ Pro W4"/>
                <a:ea typeface="ヒラギノ丸ゴ Pro W4"/>
                <a:cs typeface="ヒラギノ丸ゴ Pro W4"/>
              </a:rPr>
              <a:t>  </a:t>
            </a:r>
            <a:r>
              <a:rPr lang="en-US" altLang="ja-JP" sz="2400" dirty="0" smtClean="0">
                <a:solidFill>
                  <a:srgbClr val="FF0000"/>
                </a:solidFill>
                <a:latin typeface="ヒラギノ丸ゴ Pro W4"/>
                <a:ea typeface="ヒラギノ丸ゴ Pro W4"/>
                <a:cs typeface="ヒラギノ丸ゴ Pro W4"/>
              </a:rPr>
              <a:t>6</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（偽薬</a:t>
            </a:r>
            <a:r>
              <a:rPr lang="en-US" altLang="ja-JP" sz="2400" dirty="0" smtClean="0">
                <a:latin typeface="ヒラギノ丸ゴ Pro W4"/>
                <a:ea typeface="ヒラギノ丸ゴ Pro W4"/>
                <a:cs typeface="ヒラギノ丸ゴ Pro W4"/>
              </a:rPr>
              <a:t> 0%</a:t>
            </a:r>
            <a:r>
              <a:rPr lang="ja-JP" altLang="en-US" sz="2400" dirty="0" smtClean="0">
                <a:latin typeface="ヒラギノ丸ゴ Pro W4"/>
                <a:ea typeface="ヒラギノ丸ゴ Pro W4"/>
                <a:cs typeface="ヒラギノ丸ゴ Pro W4"/>
              </a:rPr>
              <a:t>）</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安定　　　</a:t>
            </a:r>
            <a:r>
              <a:rPr lang="en-US" altLang="ja-JP" sz="2400" dirty="0" smtClean="0">
                <a:solidFill>
                  <a:srgbClr val="FF0000"/>
                </a:solidFill>
                <a:latin typeface="ヒラギノ丸ゴ Pro W4"/>
                <a:ea typeface="ヒラギノ丸ゴ Pro W4"/>
                <a:cs typeface="ヒラギノ丸ゴ Pro W4"/>
              </a:rPr>
              <a:t>67</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a:t>
            </a:r>
            <a:r>
              <a:rPr lang="en-US" altLang="ja-JP" sz="2400" dirty="0" smtClean="0">
                <a:latin typeface="ヒラギノ丸ゴ Pro W4"/>
                <a:ea typeface="ヒラギノ丸ゴ Pro W4"/>
                <a:cs typeface="ヒラギノ丸ゴ Pro W4"/>
              </a:rPr>
              <a:t>     38%</a:t>
            </a:r>
            <a:r>
              <a:rPr lang="ja-JP" altLang="en-US" sz="2400" dirty="0" smtClean="0">
                <a:latin typeface="ヒラギノ丸ゴ Pro W4"/>
                <a:ea typeface="ヒラギノ丸ゴ Pro W4"/>
                <a:cs typeface="ヒラギノ丸ゴ Pro W4"/>
              </a:rPr>
              <a:t>）</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→2011</a:t>
            </a:r>
            <a:r>
              <a:rPr lang="en-US" altLang="ja-JP" sz="2400" dirty="0">
                <a:latin typeface="ヒラギノ丸ゴ Pro W4"/>
                <a:ea typeface="ヒラギノ丸ゴ Pro W4"/>
                <a:cs typeface="ヒラギノ丸ゴ Pro W4"/>
              </a:rPr>
              <a:t>/12/</a:t>
            </a:r>
            <a:r>
              <a:rPr lang="en-US" altLang="ja-JP" sz="2400" dirty="0" smtClean="0">
                <a:latin typeface="ヒラギノ丸ゴ Pro W4"/>
                <a:ea typeface="ヒラギノ丸ゴ Pro W4"/>
                <a:cs typeface="ヒラギノ丸ゴ Pro W4"/>
              </a:rPr>
              <a:t>14</a:t>
            </a:r>
            <a:r>
              <a:rPr lang="ja-JP" altLang="en-US" sz="2400" dirty="0" smtClean="0">
                <a:latin typeface="ヒラギノ丸ゴ Pro W4"/>
                <a:ea typeface="ヒラギノ丸ゴ Pro W4"/>
                <a:cs typeface="ヒラギノ丸ゴ Pro W4"/>
              </a:rPr>
              <a:t>進行</a:t>
            </a:r>
            <a:r>
              <a:rPr lang="ja-JP" altLang="en-US" sz="2400" dirty="0">
                <a:latin typeface="ヒラギノ丸ゴ Pro W4"/>
                <a:ea typeface="ヒラギノ丸ゴ Pro W4"/>
                <a:cs typeface="ヒラギノ丸ゴ Pro W4"/>
              </a:rPr>
              <a:t>性悪性軟部</a:t>
            </a:r>
            <a:r>
              <a:rPr lang="ja-JP" altLang="en-US" sz="2400" dirty="0" smtClean="0">
                <a:latin typeface="ヒラギノ丸ゴ Pro W4"/>
                <a:ea typeface="ヒラギノ丸ゴ Pro W4"/>
                <a:cs typeface="ヒラギノ丸ゴ Pro W4"/>
              </a:rPr>
              <a:t>腫瘍の治療薬として</a:t>
            </a:r>
            <a:r>
              <a:rPr lang="en-US" altLang="ja-JP" sz="2400" dirty="0" smtClean="0">
                <a:latin typeface="ヒラギノ丸ゴ Pro W4"/>
                <a:ea typeface="ヒラギノ丸ゴ Pro W4"/>
                <a:cs typeface="ヒラギノ丸ゴ Pro W4"/>
              </a:rPr>
              <a:t>, </a:t>
            </a:r>
          </a:p>
          <a:p>
            <a:pPr marL="0" indent="0">
              <a:buNone/>
            </a:pPr>
            <a:r>
              <a:rPr lang="ja-JP" altLang="en-US" sz="2400" dirty="0" smtClean="0">
                <a:latin typeface="ヒラギノ丸ゴ Pro W4"/>
                <a:ea typeface="ヒラギノ丸ゴ Pro W4"/>
                <a:cs typeface="ヒラギノ丸ゴ Pro W4"/>
              </a:rPr>
              <a:t>　厚労省に</a:t>
            </a:r>
            <a:r>
              <a:rPr lang="ja-JP" altLang="en-US" sz="2400" dirty="0" smtClean="0">
                <a:solidFill>
                  <a:srgbClr val="FF0000"/>
                </a:solidFill>
                <a:latin typeface="ヒラギノ丸ゴ Pro W4"/>
                <a:ea typeface="ヒラギノ丸ゴ Pro W4"/>
                <a:cs typeface="ヒラギノ丸ゴ Pro W4"/>
              </a:rPr>
              <a:t>承認申請済み</a:t>
            </a:r>
            <a:endParaRPr lang="ja-JP" altLang="en-US" sz="2400" dirty="0">
              <a:solidFill>
                <a:srgbClr val="FF0000"/>
              </a:solidFill>
              <a:latin typeface="ヒラギノ丸ゴ Pro W4"/>
              <a:ea typeface="ヒラギノ丸ゴ Pro W4"/>
              <a:cs typeface="ヒラギノ丸ゴ Pro W4"/>
            </a:endParaRPr>
          </a:p>
          <a:p>
            <a:pPr marL="0" indent="0">
              <a:buNone/>
            </a:pPr>
            <a:endParaRPr kumimoji="1" lang="ja-JP" altLang="en-US" sz="2400" dirty="0"/>
          </a:p>
        </p:txBody>
      </p:sp>
      <p:sp>
        <p:nvSpPr>
          <p:cNvPr id="4" name="テキスト ボックス 3"/>
          <p:cNvSpPr txBox="1"/>
          <p:nvPr/>
        </p:nvSpPr>
        <p:spPr>
          <a:xfrm>
            <a:off x="3530627" y="6399768"/>
            <a:ext cx="5613373" cy="369332"/>
          </a:xfrm>
          <a:prstGeom prst="rect">
            <a:avLst/>
          </a:prstGeom>
          <a:noFill/>
        </p:spPr>
        <p:txBody>
          <a:bodyPr wrap="square" rtlCol="0">
            <a:spAutoFit/>
          </a:bodyPr>
          <a:lstStyle/>
          <a:p>
            <a:r>
              <a:rPr kumimoji="1" lang="ja-JP" altLang="en-US" dirty="0" smtClean="0"/>
              <a:t>（</a:t>
            </a:r>
            <a:r>
              <a:rPr kumimoji="1" lang="en-US" altLang="ja-JP" dirty="0" smtClean="0"/>
              <a:t>Van Der </a:t>
            </a:r>
            <a:r>
              <a:rPr kumimoji="1" lang="en-US" altLang="ja-JP" dirty="0" err="1" smtClean="0"/>
              <a:t>Graaf</a:t>
            </a:r>
            <a:r>
              <a:rPr kumimoji="1" lang="ja-JP" altLang="en-US" dirty="0" smtClean="0"/>
              <a:t>ら</a:t>
            </a:r>
            <a:r>
              <a:rPr kumimoji="1" lang="en-US" altLang="ja-JP" dirty="0" smtClean="0"/>
              <a:t>, </a:t>
            </a:r>
            <a:r>
              <a:rPr lang="ja-JP" altLang="en-US" dirty="0" smtClean="0"/>
              <a:t>第</a:t>
            </a:r>
            <a:r>
              <a:rPr lang="en-US" altLang="ja-JP" dirty="0" smtClean="0"/>
              <a:t>47</a:t>
            </a:r>
            <a:r>
              <a:rPr lang="ja-JP" altLang="en-US" dirty="0" smtClean="0"/>
              <a:t>回アメリカ臨床腫瘍学会</a:t>
            </a:r>
            <a:r>
              <a:rPr lang="en-US" altLang="ja-JP" dirty="0" smtClean="0"/>
              <a:t>, </a:t>
            </a:r>
            <a:r>
              <a:rPr kumimoji="1" lang="en-US" altLang="ja-JP" dirty="0" smtClean="0"/>
              <a:t>2011</a:t>
            </a:r>
            <a:r>
              <a:rPr kumimoji="1" lang="ja-JP" altLang="en-US" dirty="0" smtClean="0"/>
              <a:t>年）</a:t>
            </a:r>
            <a:endParaRPr kumimoji="1" lang="ja-JP" altLang="en-US" dirty="0"/>
          </a:p>
        </p:txBody>
      </p:sp>
    </p:spTree>
    <p:extLst>
      <p:ext uri="{BB962C8B-B14F-4D97-AF65-F5344CB8AC3E}">
        <p14:creationId xmlns:p14="http://schemas.microsoft.com/office/powerpoint/2010/main" val="2615060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800" decel="100000"/>
                                        <p:tgtEl>
                                          <p:spTgt spid="3">
                                            <p:txEl>
                                              <p:pRg st="8" end="8"/>
                                            </p:txEl>
                                          </p:spTgt>
                                        </p:tgtEl>
                                      </p:cBhvr>
                                    </p:animEffect>
                                    <p:anim calcmode="lin" valueType="num">
                                      <p:cBhvr>
                                        <p:cTn id="8"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800" decel="100000"/>
                                        <p:tgtEl>
                                          <p:spTgt spid="3">
                                            <p:txEl>
                                              <p:pRg st="9" end="9"/>
                                            </p:txEl>
                                          </p:spTgt>
                                        </p:tgtEl>
                                      </p:cBhvr>
                                    </p:animEffect>
                                    <p:anim calcmode="lin" valueType="num">
                                      <p:cBhvr>
                                        <p:cTn id="16"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3366FF"/>
                </a:solidFill>
                <a:latin typeface="ヒラギノ丸ゴ Pro W4"/>
                <a:ea typeface="ヒラギノ丸ゴ Pro W4"/>
                <a:cs typeface="ヒラギノ丸ゴ Pro W4"/>
              </a:rPr>
              <a:t>軟部</a:t>
            </a:r>
            <a:r>
              <a:rPr lang="ja-JP" altLang="en-US" dirty="0">
                <a:solidFill>
                  <a:srgbClr val="3366FF"/>
                </a:solidFill>
                <a:latin typeface="ヒラギノ丸ゴ Pro W4"/>
                <a:ea typeface="ヒラギノ丸ゴ Pro W4"/>
                <a:cs typeface="ヒラギノ丸ゴ Pro W4"/>
              </a:rPr>
              <a:t>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新しい抗腫瘍薬治療</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a:bodyPr>
          <a:lstStyle/>
          <a:p>
            <a:r>
              <a:rPr kumimoji="1" lang="ja-JP" altLang="en-US" sz="2400" u="sng" dirty="0" smtClean="0">
                <a:latin typeface="ヒラギノ丸ゴ Pro W4"/>
                <a:ea typeface="ヒラギノ丸ゴ Pro W4"/>
                <a:cs typeface="ヒラギノ丸ゴ Pro W4"/>
              </a:rPr>
              <a:t>リダフォロリムス</a:t>
            </a:r>
            <a:endParaRPr kumimoji="1" lang="en-US" altLang="ja-JP" sz="2400" u="sng"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err="1" smtClean="0">
                <a:latin typeface="ヒラギノ丸ゴ Pro W4"/>
                <a:ea typeface="ヒラギノ丸ゴ Pro W4"/>
                <a:cs typeface="ヒラギノ丸ゴ Pro W4"/>
              </a:rPr>
              <a:t>mTOR</a:t>
            </a:r>
            <a:r>
              <a:rPr lang="ja-JP" altLang="en-US" sz="2400" dirty="0" smtClean="0">
                <a:latin typeface="ヒラギノ丸ゴ Pro W4"/>
                <a:ea typeface="ヒラギノ丸ゴ Pro W4"/>
                <a:cs typeface="ヒラギノ丸ゴ Pro W4"/>
              </a:rPr>
              <a:t>（ほ乳類ラパマイシン標的タンパク質）の働きを阻害する薬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ラパマイシン＝南太平洋ラパ島の土壌から採取・分離された抗生物質・免疫抑制薬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err="1" smtClean="0">
                <a:latin typeface="ヒラギノ丸ゴ Pro W4"/>
                <a:ea typeface="ヒラギノ丸ゴ Pro W4"/>
                <a:cs typeface="ヒラギノ丸ゴ Pro W4"/>
              </a:rPr>
              <a:t>mTOR</a:t>
            </a:r>
            <a:r>
              <a:rPr lang="en-US" altLang="ja-JP" sz="2400" dirty="0" smtClean="0">
                <a:latin typeface="ヒラギノ丸ゴ Pro W4"/>
                <a:ea typeface="ヒラギノ丸ゴ Pro W4"/>
                <a:cs typeface="ヒラギノ丸ゴ Pro W4"/>
              </a:rPr>
              <a:t>=</a:t>
            </a:r>
            <a:r>
              <a:rPr lang="ja-JP" altLang="en-US" sz="2400" dirty="0" smtClean="0">
                <a:latin typeface="ヒラギノ丸ゴ Pro W4"/>
                <a:ea typeface="ヒラギノ丸ゴ Pro W4"/>
                <a:cs typeface="ヒラギノ丸ゴ Pro W4"/>
              </a:rPr>
              <a:t>多くの細胞内生理反応を制御するリン酸化酵素</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ja-JP" altLang="en-US" sz="2400" dirty="0" smtClean="0">
                <a:solidFill>
                  <a:srgbClr val="FF0000"/>
                </a:solidFill>
                <a:latin typeface="ヒラギノ丸ゴ Pro W4"/>
                <a:ea typeface="ヒラギノ丸ゴ Pro W4"/>
                <a:cs typeface="ヒラギノ丸ゴ Pro W4"/>
              </a:rPr>
              <a:t>がん細胞増殖の抑制</a:t>
            </a:r>
            <a:r>
              <a:rPr lang="en-US" altLang="ja-JP" sz="2400" dirty="0" smtClean="0">
                <a:latin typeface="ヒラギノ丸ゴ Pro W4"/>
                <a:ea typeface="ヒラギノ丸ゴ Pro W4"/>
                <a:cs typeface="ヒラギノ丸ゴ Pro W4"/>
              </a:rPr>
              <a:t>, </a:t>
            </a:r>
            <a:r>
              <a:rPr lang="ja-JP" altLang="en-US" sz="2400" dirty="0" smtClean="0">
                <a:solidFill>
                  <a:srgbClr val="FF0000"/>
                </a:solidFill>
                <a:latin typeface="ヒラギノ丸ゴ Pro W4"/>
                <a:ea typeface="ヒラギノ丸ゴ Pro W4"/>
                <a:cs typeface="ヒラギノ丸ゴ Pro W4"/>
              </a:rPr>
              <a:t>血管新生の抑制</a:t>
            </a:r>
            <a:endParaRPr lang="en-US" altLang="ja-JP" sz="2400" dirty="0" smtClean="0">
              <a:solidFill>
                <a:srgbClr val="FF0000"/>
              </a:solidFill>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経口薬</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国内・海外ともに未発売</a:t>
            </a:r>
            <a:endParaRPr lang="en-US" altLang="ja-JP" sz="24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6307628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3366FF"/>
                </a:solidFill>
                <a:latin typeface="ヒラギノ丸ゴ Pro W4"/>
                <a:ea typeface="ヒラギノ丸ゴ Pro W4"/>
                <a:cs typeface="ヒラギノ丸ゴ Pro W4"/>
              </a:rPr>
              <a:t>軟部</a:t>
            </a:r>
            <a:r>
              <a:rPr lang="ja-JP" altLang="en-US" dirty="0">
                <a:solidFill>
                  <a:srgbClr val="3366FF"/>
                </a:solidFill>
                <a:latin typeface="ヒラギノ丸ゴ Pro W4"/>
                <a:ea typeface="ヒラギノ丸ゴ Pro W4"/>
                <a:cs typeface="ヒラギノ丸ゴ Pro W4"/>
              </a:rPr>
              <a:t>肉腫に対する</a:t>
            </a:r>
            <a:r>
              <a:rPr lang="en-US" altLang="ja-JP" dirty="0">
                <a:solidFill>
                  <a:srgbClr val="3366FF"/>
                </a:solidFill>
                <a:latin typeface="ヒラギノ丸ゴ Pro W4"/>
                <a:ea typeface="ヒラギノ丸ゴ Pro W4"/>
                <a:cs typeface="ヒラギノ丸ゴ Pro W4"/>
              </a:rPr>
              <a:t/>
            </a:r>
            <a:br>
              <a:rPr lang="en-US" altLang="ja-JP" dirty="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リダフォロリムス療法</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a:bodyPr>
          <a:lstStyle/>
          <a:p>
            <a:r>
              <a:rPr lang="ja-JP" altLang="en-US" sz="2400" dirty="0">
                <a:latin typeface="ヒラギノ丸ゴ Pro W4"/>
                <a:ea typeface="ヒラギノ丸ゴ Pro W4"/>
                <a:cs typeface="ヒラギノ丸ゴ Pro W4"/>
              </a:rPr>
              <a:t>国際臨床</a:t>
            </a:r>
            <a:r>
              <a:rPr lang="ja-JP" altLang="en-US" sz="2400" dirty="0" smtClean="0">
                <a:latin typeface="ヒラギノ丸ゴ Pro W4"/>
                <a:ea typeface="ヒラギノ丸ゴ Pro W4"/>
                <a:cs typeface="ヒラギノ丸ゴ Pro W4"/>
              </a:rPr>
              <a:t>試験</a:t>
            </a:r>
            <a:r>
              <a:rPr lang="en-US" altLang="ja-JP" sz="2400" dirty="0" smtClean="0">
                <a:latin typeface="ヒラギノ丸ゴ Pro W4"/>
                <a:ea typeface="ヒラギノ丸ゴ Pro W4"/>
                <a:cs typeface="ヒラギノ丸ゴ Pro W4"/>
              </a:rPr>
              <a:t>SUCCEED</a:t>
            </a: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2007/6-</a:t>
            </a:r>
            <a:r>
              <a:rPr lang="en-US" altLang="ja-JP" sz="2400" dirty="0">
                <a:latin typeface="ヒラギノ丸ゴ Pro W4"/>
                <a:ea typeface="ヒラギノ丸ゴ Pro W4"/>
                <a:cs typeface="ヒラギノ丸ゴ Pro W4"/>
              </a:rPr>
              <a:t>2010/1</a:t>
            </a:r>
          </a:p>
          <a:p>
            <a:r>
              <a:rPr lang="ja-JP" altLang="en-US" sz="2400" dirty="0" smtClean="0">
                <a:latin typeface="ヒラギノ丸ゴ Pro W4"/>
                <a:ea typeface="ヒラギノ丸ゴ Pro W4"/>
                <a:cs typeface="ヒラギノ丸ゴ Pro W4"/>
              </a:rPr>
              <a:t>進行性軟部肉腫　</a:t>
            </a:r>
            <a:r>
              <a:rPr lang="en-US" altLang="ja-JP" sz="2400" dirty="0" smtClean="0">
                <a:latin typeface="ヒラギノ丸ゴ Pro W4"/>
                <a:ea typeface="ヒラギノ丸ゴ Pro W4"/>
                <a:cs typeface="ヒラギノ丸ゴ Pro W4"/>
              </a:rPr>
              <a:t>711</a:t>
            </a:r>
            <a:r>
              <a:rPr lang="ja-JP" altLang="en-US" sz="2400" dirty="0" smtClean="0">
                <a:latin typeface="ヒラギノ丸ゴ Pro W4"/>
                <a:ea typeface="ヒラギノ丸ゴ Pro W4"/>
                <a:cs typeface="ヒラギノ丸ゴ Pro W4"/>
              </a:rPr>
              <a:t>人</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リダフォロリムス</a:t>
            </a:r>
            <a:r>
              <a:rPr lang="en-US" altLang="ja-JP" sz="2400" dirty="0">
                <a:latin typeface="ヒラギノ丸ゴ Pro W4"/>
                <a:ea typeface="ヒラギノ丸ゴ Pro W4"/>
                <a:cs typeface="ヒラギノ丸ゴ Pro W4"/>
              </a:rPr>
              <a:t>347</a:t>
            </a:r>
            <a:r>
              <a:rPr lang="ja-JP" altLang="en-US" sz="2400" dirty="0">
                <a:latin typeface="ヒラギノ丸ゴ Pro W4"/>
                <a:ea typeface="ヒラギノ丸ゴ Pro W4"/>
                <a:cs typeface="ヒラギノ丸ゴ Pro W4"/>
              </a:rPr>
              <a:t>人</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偽薬</a:t>
            </a:r>
            <a:r>
              <a:rPr lang="en-US" altLang="ja-JP" sz="2400" dirty="0">
                <a:latin typeface="ヒラギノ丸ゴ Pro W4"/>
                <a:ea typeface="ヒラギノ丸ゴ Pro W4"/>
                <a:cs typeface="ヒラギノ丸ゴ Pro W4"/>
              </a:rPr>
              <a:t>346</a:t>
            </a:r>
            <a:r>
              <a:rPr lang="ja-JP" altLang="en-US" sz="2400" dirty="0">
                <a:latin typeface="ヒラギノ丸ゴ Pro W4"/>
                <a:ea typeface="ヒラギノ丸ゴ Pro W4"/>
                <a:cs typeface="ヒラギノ丸ゴ Pro W4"/>
              </a:rPr>
              <a:t>人</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腫瘍が進行しなかった</a:t>
            </a:r>
            <a:r>
              <a:rPr lang="en-US" altLang="ja-JP" sz="2400" dirty="0" smtClean="0">
                <a:latin typeface="ヒラギノ丸ゴ Pro W4"/>
                <a:ea typeface="ヒラギノ丸ゴ Pro W4"/>
                <a:cs typeface="ヒラギノ丸ゴ Pro W4"/>
              </a:rPr>
              <a:t>522</a:t>
            </a:r>
            <a:r>
              <a:rPr lang="ja-JP" altLang="en-US" sz="2400" dirty="0" smtClean="0">
                <a:latin typeface="ヒラギノ丸ゴ Pro W4"/>
                <a:ea typeface="ヒラギノ丸ゴ Pro W4"/>
                <a:cs typeface="ヒラギノ丸ゴ Pro W4"/>
              </a:rPr>
              <a:t>人を解析</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臨床成績</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腫瘍の進行や死亡　偽薬より</a:t>
            </a:r>
            <a:r>
              <a:rPr lang="en-US" altLang="ja-JP" sz="2400" dirty="0" smtClean="0">
                <a:solidFill>
                  <a:srgbClr val="FF0000"/>
                </a:solidFill>
                <a:latin typeface="ヒラギノ丸ゴ Pro W4"/>
                <a:ea typeface="ヒラギノ丸ゴ Pro W4"/>
                <a:cs typeface="ヒラギノ丸ゴ Pro W4"/>
              </a:rPr>
              <a:t>28%</a:t>
            </a:r>
            <a:r>
              <a:rPr lang="ja-JP" altLang="en-US" sz="2400" dirty="0" smtClean="0">
                <a:solidFill>
                  <a:srgbClr val="FF0000"/>
                </a:solidFill>
                <a:latin typeface="ヒラギノ丸ゴ Pro W4"/>
                <a:ea typeface="ヒラギノ丸ゴ Pro W4"/>
                <a:cs typeface="ヒラギノ丸ゴ Pro W4"/>
              </a:rPr>
              <a:t>減少</a:t>
            </a:r>
            <a:endParaRPr lang="en-US" altLang="ja-JP" sz="2400" dirty="0" smtClean="0">
              <a:solidFill>
                <a:srgbClr val="FF0000"/>
              </a:solidFill>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腫瘍の進行阻止率　</a:t>
            </a:r>
            <a:r>
              <a:rPr lang="en-US" altLang="ja-JP" sz="2400" dirty="0" smtClean="0">
                <a:latin typeface="ヒラギノ丸ゴ Pro W4"/>
                <a:ea typeface="ヒラギノ丸ゴ Pro W4"/>
                <a:cs typeface="ヒラギノ丸ゴ Pro W4"/>
              </a:rPr>
              <a:t>3</a:t>
            </a:r>
            <a:r>
              <a:rPr lang="ja-JP" altLang="en-US" sz="2400" dirty="0" smtClean="0">
                <a:latin typeface="ヒラギノ丸ゴ Pro W4"/>
                <a:ea typeface="ヒラギノ丸ゴ Pro W4"/>
                <a:cs typeface="ヒラギノ丸ゴ Pro W4"/>
              </a:rPr>
              <a:t>ヶ月後</a:t>
            </a:r>
            <a:r>
              <a:rPr lang="en-US" altLang="ja-JP" sz="2400" dirty="0" smtClean="0">
                <a:latin typeface="ヒラギノ丸ゴ Pro W4"/>
                <a:ea typeface="ヒラギノ丸ゴ Pro W4"/>
                <a:cs typeface="ヒラギノ丸ゴ Pro W4"/>
              </a:rPr>
              <a:t>70%	</a:t>
            </a:r>
            <a:r>
              <a:rPr lang="ja-JP" altLang="en-US" sz="2400" dirty="0" smtClean="0">
                <a:latin typeface="ヒラギノ丸ゴ Pro W4"/>
                <a:ea typeface="ヒラギノ丸ゴ Pro W4"/>
                <a:cs typeface="ヒラギノ丸ゴ Pro W4"/>
              </a:rPr>
              <a:t>（偽薬</a:t>
            </a:r>
            <a:r>
              <a:rPr lang="en-US" altLang="ja-JP" sz="2400" dirty="0" smtClean="0">
                <a:latin typeface="ヒラギノ丸ゴ Pro W4"/>
                <a:ea typeface="ヒラギノ丸ゴ Pro W4"/>
                <a:cs typeface="ヒラギノ丸ゴ Pro W4"/>
              </a:rPr>
              <a:t>54%</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en-US" altLang="ja-JP" sz="2400" dirty="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　　</a:t>
            </a:r>
            <a:r>
              <a:rPr lang="en-US" altLang="ja-JP" sz="2400" dirty="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6</a:t>
            </a:r>
            <a:r>
              <a:rPr lang="ja-JP" altLang="en-US" sz="2400" dirty="0" smtClean="0">
                <a:latin typeface="ヒラギノ丸ゴ Pro W4"/>
                <a:ea typeface="ヒラギノ丸ゴ Pro W4"/>
                <a:cs typeface="ヒラギノ丸ゴ Pro W4"/>
              </a:rPr>
              <a:t>ヶ月後</a:t>
            </a:r>
            <a:r>
              <a:rPr lang="en-US" altLang="ja-JP" sz="2400" dirty="0" smtClean="0">
                <a:latin typeface="ヒラギノ丸ゴ Pro W4"/>
                <a:ea typeface="ヒラギノ丸ゴ Pro W4"/>
                <a:cs typeface="ヒラギノ丸ゴ Pro W4"/>
              </a:rPr>
              <a:t>34%	</a:t>
            </a:r>
            <a:r>
              <a:rPr lang="ja-JP" altLang="en-US" sz="2400" dirty="0" smtClean="0">
                <a:latin typeface="ヒラギノ丸ゴ Pro W4"/>
                <a:ea typeface="ヒラギノ丸ゴ Pro W4"/>
                <a:cs typeface="ヒラギノ丸ゴ Pro W4"/>
              </a:rPr>
              <a:t>（偽薬</a:t>
            </a:r>
            <a:r>
              <a:rPr lang="en-US" altLang="ja-JP" sz="2400" dirty="0" smtClean="0">
                <a:latin typeface="ヒラギノ丸ゴ Pro W4"/>
                <a:ea typeface="ヒラギノ丸ゴ Pro W4"/>
                <a:cs typeface="ヒラギノ丸ゴ Pro W4"/>
              </a:rPr>
              <a:t>23%</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腫瘍のサイズ</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平均</a:t>
            </a:r>
            <a:r>
              <a:rPr lang="en-US" altLang="ja-JP" sz="2400" dirty="0" smtClean="0">
                <a:solidFill>
                  <a:srgbClr val="FF0000"/>
                </a:solidFill>
                <a:latin typeface="ヒラギノ丸ゴ Pro W4"/>
                <a:ea typeface="ヒラギノ丸ゴ Pro W4"/>
                <a:cs typeface="ヒラギノ丸ゴ Pro W4"/>
              </a:rPr>
              <a:t>1.3</a:t>
            </a:r>
            <a:r>
              <a:rPr lang="en-US" altLang="ja-JP" sz="2400" dirty="0" smtClean="0">
                <a:latin typeface="ヒラギノ丸ゴ Pro W4"/>
                <a:ea typeface="ヒラギノ丸ゴ Pro W4"/>
                <a:cs typeface="ヒラギノ丸ゴ Pro W4"/>
              </a:rPr>
              <a:t>%</a:t>
            </a:r>
            <a:r>
              <a:rPr lang="ja-JP" altLang="en-US" sz="2400" dirty="0" smtClean="0">
                <a:latin typeface="ヒラギノ丸ゴ Pro W4"/>
                <a:ea typeface="ヒラギノ丸ゴ Pro W4"/>
                <a:cs typeface="ヒラギノ丸ゴ Pro W4"/>
              </a:rPr>
              <a:t>縮小（偽薬平均</a:t>
            </a:r>
            <a:r>
              <a:rPr lang="en-US" altLang="ja-JP" sz="2400" dirty="0" smtClean="0">
                <a:latin typeface="ヒラギノ丸ゴ Pro W4"/>
                <a:ea typeface="ヒラギノ丸ゴ Pro W4"/>
                <a:cs typeface="ヒラギノ丸ゴ Pro W4"/>
              </a:rPr>
              <a:t>10.3%</a:t>
            </a:r>
            <a:r>
              <a:rPr lang="ja-JP" altLang="en-US" sz="2400" dirty="0" smtClean="0">
                <a:latin typeface="ヒラギノ丸ゴ Pro W4"/>
                <a:ea typeface="ヒラギノ丸ゴ Pro W4"/>
                <a:cs typeface="ヒラギノ丸ゴ Pro W4"/>
              </a:rPr>
              <a:t>増大）</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無増</a:t>
            </a:r>
            <a:r>
              <a:rPr lang="ja-JP" altLang="en-US" sz="2400" dirty="0">
                <a:latin typeface="ヒラギノ丸ゴ Pro W4"/>
                <a:ea typeface="ヒラギノ丸ゴ Pro W4"/>
                <a:cs typeface="ヒラギノ丸ゴ Pro W4"/>
              </a:rPr>
              <a:t>悪生存</a:t>
            </a:r>
            <a:r>
              <a:rPr lang="ja-JP" altLang="en-US" sz="2400" dirty="0" smtClean="0">
                <a:latin typeface="ヒラギノ丸ゴ Pro W4"/>
                <a:ea typeface="ヒラギノ丸ゴ Pro W4"/>
                <a:cs typeface="ヒラギノ丸ゴ Pro W4"/>
              </a:rPr>
              <a:t>期間（中央値）</a:t>
            </a:r>
            <a:r>
              <a:rPr lang="ja-JP" altLang="en-US" sz="2400" dirty="0">
                <a:latin typeface="ヒラギノ丸ゴ Pro W4"/>
                <a:ea typeface="ヒラギノ丸ゴ Pro W4"/>
                <a:cs typeface="ヒラギノ丸ゴ Pro W4"/>
              </a:rPr>
              <a:t>　</a:t>
            </a:r>
            <a:r>
              <a:rPr lang="en-US" altLang="ja-JP" sz="2400" dirty="0">
                <a:latin typeface="ヒラギノ丸ゴ Pro W4"/>
                <a:ea typeface="ヒラギノ丸ゴ Pro W4"/>
                <a:cs typeface="ヒラギノ丸ゴ Pro W4"/>
              </a:rPr>
              <a:t>17.7</a:t>
            </a:r>
            <a:r>
              <a:rPr lang="ja-JP" altLang="en-US" sz="2400" dirty="0">
                <a:latin typeface="ヒラギノ丸ゴ Pro W4"/>
                <a:ea typeface="ヒラギノ丸ゴ Pro W4"/>
                <a:cs typeface="ヒラギノ丸ゴ Pro W4"/>
              </a:rPr>
              <a:t>週（偽薬</a:t>
            </a:r>
            <a:r>
              <a:rPr lang="en-US" altLang="ja-JP" sz="2400" dirty="0">
                <a:latin typeface="ヒラギノ丸ゴ Pro W4"/>
                <a:ea typeface="ヒラギノ丸ゴ Pro W4"/>
                <a:cs typeface="ヒラギノ丸ゴ Pro W4"/>
              </a:rPr>
              <a:t>14.6</a:t>
            </a:r>
            <a:r>
              <a:rPr lang="ja-JP" altLang="en-US" sz="2400" dirty="0">
                <a:latin typeface="ヒラギノ丸ゴ Pro W4"/>
                <a:ea typeface="ヒラギノ丸ゴ Pro W4"/>
                <a:cs typeface="ヒラギノ丸ゴ Pro W4"/>
              </a:rPr>
              <a:t>週</a:t>
            </a:r>
            <a:r>
              <a:rPr lang="ja-JP" altLang="en-US" sz="2400" dirty="0" smtClean="0">
                <a:latin typeface="ヒラギノ丸ゴ Pro W4"/>
                <a:ea typeface="ヒラギノ丸ゴ Pro W4"/>
                <a:cs typeface="ヒラギノ丸ゴ Pro W4"/>
              </a:rPr>
              <a:t>）</a:t>
            </a:r>
            <a:endParaRPr lang="en-US" altLang="ja-JP" sz="2400" dirty="0">
              <a:latin typeface="ヒラギノ丸ゴ Pro W4"/>
              <a:ea typeface="ヒラギノ丸ゴ Pro W4"/>
              <a:cs typeface="ヒラギノ丸ゴ Pro W4"/>
            </a:endParaRPr>
          </a:p>
          <a:p>
            <a:pPr marL="0" indent="0">
              <a:buNone/>
            </a:pPr>
            <a:endParaRPr lang="en-US" altLang="ja-JP" sz="2400" dirty="0">
              <a:latin typeface="ヒラギノ丸ゴ Pro W4"/>
              <a:ea typeface="ヒラギノ丸ゴ Pro W4"/>
              <a:cs typeface="ヒラギノ丸ゴ Pro W4"/>
            </a:endParaRPr>
          </a:p>
        </p:txBody>
      </p:sp>
      <p:sp>
        <p:nvSpPr>
          <p:cNvPr id="4" name="テキスト ボックス 3"/>
          <p:cNvSpPr txBox="1"/>
          <p:nvPr/>
        </p:nvSpPr>
        <p:spPr>
          <a:xfrm>
            <a:off x="4124477" y="6399768"/>
            <a:ext cx="5019523" cy="369332"/>
          </a:xfrm>
          <a:prstGeom prst="rect">
            <a:avLst/>
          </a:prstGeom>
          <a:noFill/>
        </p:spPr>
        <p:txBody>
          <a:bodyPr wrap="none" rtlCol="0">
            <a:spAutoFit/>
          </a:bodyPr>
          <a:lstStyle/>
          <a:p>
            <a:r>
              <a:rPr kumimoji="1" lang="ja-JP" altLang="en-US" dirty="0" smtClean="0"/>
              <a:t>（</a:t>
            </a:r>
            <a:r>
              <a:rPr kumimoji="1" lang="en-US" altLang="ja-JP" dirty="0" err="1" smtClean="0"/>
              <a:t>Chawla</a:t>
            </a:r>
            <a:r>
              <a:rPr kumimoji="1" lang="ja-JP" altLang="en-US" dirty="0" smtClean="0"/>
              <a:t>ら</a:t>
            </a:r>
            <a:r>
              <a:rPr kumimoji="1" lang="en-US" altLang="ja-JP" dirty="0" smtClean="0"/>
              <a:t>, </a:t>
            </a:r>
            <a:r>
              <a:rPr lang="ja-JP" altLang="en-US" dirty="0" smtClean="0"/>
              <a:t>第</a:t>
            </a:r>
            <a:r>
              <a:rPr lang="en-US" altLang="ja-JP" dirty="0" smtClean="0"/>
              <a:t>47</a:t>
            </a:r>
            <a:r>
              <a:rPr lang="ja-JP" altLang="en-US" dirty="0" smtClean="0"/>
              <a:t>回アメリカ臨床腫瘍学会</a:t>
            </a:r>
            <a:r>
              <a:rPr lang="en-US" altLang="ja-JP" dirty="0" smtClean="0"/>
              <a:t>, </a:t>
            </a:r>
            <a:r>
              <a:rPr kumimoji="1" lang="en-US" altLang="ja-JP" dirty="0" smtClean="0"/>
              <a:t>2011</a:t>
            </a:r>
            <a:r>
              <a:rPr kumimoji="1" lang="ja-JP" altLang="en-US" dirty="0" smtClean="0"/>
              <a:t>年）</a:t>
            </a:r>
            <a:endParaRPr kumimoji="1" lang="ja-JP" altLang="en-US" dirty="0"/>
          </a:p>
        </p:txBody>
      </p:sp>
    </p:spTree>
    <p:extLst>
      <p:ext uri="{BB962C8B-B14F-4D97-AF65-F5344CB8AC3E}">
        <p14:creationId xmlns:p14="http://schemas.microsoft.com/office/powerpoint/2010/main" val="10366475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医療上の必要性の高い未承認薬・適応外薬検討会議</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a:bodyPr>
          <a:lstStyle/>
          <a:p>
            <a:r>
              <a:rPr kumimoji="1" lang="ja-JP" altLang="en-US" sz="2400" dirty="0" smtClean="0">
                <a:latin typeface="ヒラギノ丸ゴ Pro W4"/>
                <a:ea typeface="ヒラギノ丸ゴ Pro W4"/>
                <a:cs typeface="ヒラギノ丸ゴ Pro W4"/>
              </a:rPr>
              <a:t>欧米では使用が認められているが</a:t>
            </a:r>
            <a:r>
              <a:rPr kumimoji="1" lang="en-US" altLang="ja-JP" sz="2400" dirty="0" smtClean="0">
                <a:latin typeface="ヒラギノ丸ゴ Pro W4"/>
                <a:ea typeface="ヒラギノ丸ゴ Pro W4"/>
                <a:cs typeface="ヒラギノ丸ゴ Pro W4"/>
              </a:rPr>
              <a:t>, </a:t>
            </a:r>
            <a:r>
              <a:rPr kumimoji="1" lang="ja-JP" altLang="en-US" sz="2400" dirty="0" smtClean="0">
                <a:latin typeface="ヒラギノ丸ゴ Pro W4"/>
                <a:ea typeface="ヒラギノ丸ゴ Pro W4"/>
                <a:cs typeface="ヒラギノ丸ゴ Pro W4"/>
              </a:rPr>
              <a:t>国内では承認されていない医薬品の解消を目的</a:t>
            </a:r>
            <a:endParaRPr kumimoji="1" lang="en-US" altLang="ja-JP" sz="2400" dirty="0" smtClean="0">
              <a:latin typeface="ヒラギノ丸ゴ Pro W4"/>
              <a:ea typeface="ヒラギノ丸ゴ Pro W4"/>
              <a:cs typeface="ヒラギノ丸ゴ Pro W4"/>
            </a:endParaRPr>
          </a:p>
          <a:p>
            <a:r>
              <a:rPr lang="en-US" altLang="ja-JP" sz="2400" dirty="0">
                <a:latin typeface="ヒラギノ丸ゴ Pro W4"/>
                <a:ea typeface="ヒラギノ丸ゴ Pro W4"/>
                <a:cs typeface="ヒラギノ丸ゴ Pro W4"/>
              </a:rPr>
              <a:t>2010</a:t>
            </a:r>
            <a:r>
              <a:rPr lang="ja-JP" altLang="en-US" sz="2400" dirty="0">
                <a:latin typeface="ヒラギノ丸ゴ Pro W4"/>
                <a:ea typeface="ヒラギノ丸ゴ Pro W4"/>
                <a:cs typeface="ヒラギノ丸ゴ Pro W4"/>
              </a:rPr>
              <a:t>年</a:t>
            </a:r>
            <a:r>
              <a:rPr lang="en-US" altLang="ja-JP" sz="2400" dirty="0">
                <a:latin typeface="ヒラギノ丸ゴ Pro W4"/>
                <a:ea typeface="ヒラギノ丸ゴ Pro W4"/>
                <a:cs typeface="ヒラギノ丸ゴ Pro W4"/>
              </a:rPr>
              <a:t>2</a:t>
            </a:r>
            <a:r>
              <a:rPr lang="ja-JP" altLang="en-US" sz="2400" dirty="0">
                <a:latin typeface="ヒラギノ丸ゴ Pro W4"/>
                <a:ea typeface="ヒラギノ丸ゴ Pro W4"/>
                <a:cs typeface="ヒラギノ丸ゴ Pro W4"/>
              </a:rPr>
              <a:t>月から</a:t>
            </a:r>
            <a:r>
              <a:rPr lang="ja-JP" altLang="en-US" sz="2400" dirty="0" smtClean="0">
                <a:latin typeface="ヒラギノ丸ゴ Pro W4"/>
                <a:ea typeface="ヒラギノ丸ゴ Pro W4"/>
                <a:cs typeface="ヒラギノ丸ゴ Pro W4"/>
              </a:rPr>
              <a:t>開催</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学会・患者団体等から要望を募る</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p>
          <a:p>
            <a:pPr marL="0" indent="0">
              <a:buNone/>
            </a:pPr>
            <a:r>
              <a:rPr lang="ja-JP" altLang="en-US" sz="2400" dirty="0" smtClean="0">
                <a:latin typeface="ヒラギノ丸ゴ Pro W4"/>
                <a:ea typeface="ヒラギノ丸ゴ Pro W4"/>
                <a:cs typeface="ヒラギノ丸ゴ Pro W4"/>
              </a:rPr>
              <a:t>　医療上の必要性を評価</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p>
          <a:p>
            <a:pPr marL="0" indent="0">
              <a:buNone/>
            </a:pPr>
            <a:r>
              <a:rPr lang="ja-JP" altLang="en-US" sz="2400" dirty="0" smtClean="0">
                <a:latin typeface="ヒラギノ丸ゴ Pro W4"/>
                <a:ea typeface="ヒラギノ丸ゴ Pro W4"/>
                <a:cs typeface="ヒラギノ丸ゴ Pro W4"/>
              </a:rPr>
              <a:t>　適応外薬：企業に開発・申請を要請</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未承認薬：開発企業を募集</a:t>
            </a:r>
            <a:endParaRPr lang="en-US" altLang="ja-JP" sz="2400" dirty="0">
              <a:latin typeface="ヒラギノ丸ゴ Pro W4"/>
              <a:ea typeface="ヒラギノ丸ゴ Pro W4"/>
              <a:cs typeface="ヒラギノ丸ゴ Pro W4"/>
            </a:endParaRPr>
          </a:p>
          <a:p>
            <a:endParaRPr kumimoji="1" lang="ja-JP" altLang="en-US" sz="2400" dirty="0">
              <a:latin typeface="ヒラギノ丸ゴ Pro W4"/>
              <a:ea typeface="ヒラギノ丸ゴ Pro W4"/>
              <a:cs typeface="ヒラギノ丸ゴ Pro W4"/>
            </a:endParaRPr>
          </a:p>
        </p:txBody>
      </p:sp>
    </p:spTree>
    <p:extLst>
      <p:ext uri="{BB962C8B-B14F-4D97-AF65-F5344CB8AC3E}">
        <p14:creationId xmlns:p14="http://schemas.microsoft.com/office/powerpoint/2010/main" val="39227455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3366FF"/>
                </a:solidFill>
                <a:latin typeface="ヒラギノ丸ゴ Pro W4"/>
                <a:ea typeface="ヒラギノ丸ゴ Pro W4"/>
                <a:cs typeface="ヒラギノ丸ゴ Pro W4"/>
              </a:rPr>
              <a:t>整形外科からの未承認</a:t>
            </a:r>
            <a:r>
              <a:rPr lang="ja-JP" altLang="en-US" dirty="0">
                <a:solidFill>
                  <a:srgbClr val="3366FF"/>
                </a:solidFill>
                <a:latin typeface="ヒラギノ丸ゴ Pro W4"/>
                <a:ea typeface="ヒラギノ丸ゴ Pro W4"/>
                <a:cs typeface="ヒラギノ丸ゴ Pro W4"/>
              </a:rPr>
              <a:t>薬</a:t>
            </a:r>
            <a:r>
              <a:rPr lang="ja-JP" altLang="en-US" dirty="0" smtClean="0">
                <a:solidFill>
                  <a:srgbClr val="3366FF"/>
                </a:solidFill>
                <a:latin typeface="ヒラギノ丸ゴ Pro W4"/>
                <a:ea typeface="ヒラギノ丸ゴ Pro W4"/>
                <a:cs typeface="ヒラギノ丸ゴ Pro W4"/>
              </a:rPr>
              <a:t>・</a:t>
            </a:r>
            <a:r>
              <a:rPr lang="en-US" altLang="ja-JP" dirty="0" smtClean="0">
                <a:solidFill>
                  <a:srgbClr val="3366FF"/>
                </a:solidFill>
                <a:latin typeface="ヒラギノ丸ゴ Pro W4"/>
                <a:ea typeface="ヒラギノ丸ゴ Pro W4"/>
                <a:cs typeface="ヒラギノ丸ゴ Pro W4"/>
              </a:rPr>
              <a:t/>
            </a:r>
            <a:br>
              <a:rPr lang="en-US" altLang="ja-JP" dirty="0" smtClean="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適応外</a:t>
            </a:r>
            <a:r>
              <a:rPr lang="ja-JP" altLang="en-US" dirty="0">
                <a:solidFill>
                  <a:srgbClr val="3366FF"/>
                </a:solidFill>
                <a:latin typeface="ヒラギノ丸ゴ Pro W4"/>
                <a:ea typeface="ヒラギノ丸ゴ Pro W4"/>
                <a:cs typeface="ヒラギノ丸ゴ Pro W4"/>
              </a:rPr>
              <a:t>薬の開発要望</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a:xfrm>
            <a:off x="457200" y="1600200"/>
            <a:ext cx="8229600" cy="4525963"/>
          </a:xfrm>
        </p:spPr>
        <p:txBody>
          <a:bodyPr>
            <a:normAutofit/>
          </a:bodyPr>
          <a:lstStyle/>
          <a:p>
            <a:r>
              <a:rPr kumimoji="1" lang="ja-JP" altLang="en-US" sz="2400" dirty="0" smtClean="0">
                <a:latin typeface="ヒラギノ丸ゴ Pro W4"/>
                <a:ea typeface="ヒラギノ丸ゴ Pro W4"/>
                <a:cs typeface="ヒラギノ丸ゴ Pro W4"/>
              </a:rPr>
              <a:t>第</a:t>
            </a:r>
            <a:r>
              <a:rPr kumimoji="1" lang="en-US" altLang="ja-JP" sz="2400" dirty="0" smtClean="0">
                <a:latin typeface="ヒラギノ丸ゴ Pro W4"/>
                <a:ea typeface="ヒラギノ丸ゴ Pro W4"/>
                <a:cs typeface="ヒラギノ丸ゴ Pro W4"/>
              </a:rPr>
              <a:t>1</a:t>
            </a:r>
            <a:r>
              <a:rPr kumimoji="1" lang="ja-JP" altLang="en-US" sz="2400" dirty="0" smtClean="0">
                <a:latin typeface="ヒラギノ丸ゴ Pro W4"/>
                <a:ea typeface="ヒラギノ丸ゴ Pro W4"/>
                <a:cs typeface="ヒラギノ丸ゴ Pro W4"/>
              </a:rPr>
              <a:t>回（要望募集</a:t>
            </a:r>
            <a:r>
              <a:rPr kumimoji="1" lang="en-US" altLang="ja-JP" sz="2400" dirty="0" smtClean="0">
                <a:latin typeface="ヒラギノ丸ゴ Pro W4"/>
                <a:ea typeface="ヒラギノ丸ゴ Pro W4"/>
                <a:cs typeface="ヒラギノ丸ゴ Pro W4"/>
              </a:rPr>
              <a:t>2010/6/18〜8/17</a:t>
            </a:r>
            <a:r>
              <a:rPr kumimoji="1" lang="ja-JP" altLang="en-US" sz="2400" dirty="0" smtClean="0">
                <a:latin typeface="ヒラギノ丸ゴ Pro W4"/>
                <a:ea typeface="ヒラギノ丸ゴ Pro W4"/>
                <a:cs typeface="ヒラギノ丸ゴ Pro W4"/>
              </a:rPr>
              <a:t>）</a:t>
            </a:r>
            <a:endParaRPr kumimoji="1"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374</a:t>
            </a:r>
            <a:r>
              <a:rPr lang="ja-JP" altLang="en-US" sz="2400" dirty="0" smtClean="0">
                <a:latin typeface="ヒラギノ丸ゴ Pro W4"/>
                <a:ea typeface="ヒラギノ丸ゴ Pro W4"/>
                <a:cs typeface="ヒラギノ丸ゴ Pro W4"/>
              </a:rPr>
              <a:t>件の要望</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整形外科関連の要望なし</a:t>
            </a:r>
            <a:endParaRPr lang="en-US" altLang="ja-JP" sz="2400" dirty="0" smtClean="0">
              <a:latin typeface="ヒラギノ丸ゴ Pro W4"/>
              <a:ea typeface="ヒラギノ丸ゴ Pro W4"/>
              <a:cs typeface="ヒラギノ丸ゴ Pro W4"/>
            </a:endParaRPr>
          </a:p>
          <a:p>
            <a:pPr marL="0" indent="0">
              <a:buNone/>
            </a:pPr>
            <a:endParaRPr kumimoji="1"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第</a:t>
            </a:r>
            <a:r>
              <a:rPr lang="en-US" altLang="ja-JP" sz="2400" dirty="0" smtClean="0">
                <a:latin typeface="ヒラギノ丸ゴ Pro W4"/>
                <a:ea typeface="ヒラギノ丸ゴ Pro W4"/>
                <a:cs typeface="ヒラギノ丸ゴ Pro W4"/>
              </a:rPr>
              <a:t>2</a:t>
            </a:r>
            <a:r>
              <a:rPr lang="ja-JP" altLang="en-US" sz="2400" dirty="0" smtClean="0">
                <a:latin typeface="ヒラギノ丸ゴ Pro W4"/>
                <a:ea typeface="ヒラギノ丸ゴ Pro W4"/>
                <a:cs typeface="ヒラギノ丸ゴ Pro W4"/>
              </a:rPr>
              <a:t>回（要望募集</a:t>
            </a:r>
            <a:r>
              <a:rPr lang="en-US" altLang="ja-JP" sz="2400" dirty="0" smtClean="0">
                <a:latin typeface="ヒラギノ丸ゴ Pro W4"/>
                <a:ea typeface="ヒラギノ丸ゴ Pro W4"/>
                <a:cs typeface="ヒラギノ丸ゴ Pro W4"/>
              </a:rPr>
              <a:t>2011/8/2〜9/30</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のべ</a:t>
            </a:r>
            <a:r>
              <a:rPr lang="en-US" altLang="ja-JP" sz="2400" dirty="0" smtClean="0">
                <a:latin typeface="ヒラギノ丸ゴ Pro W4"/>
                <a:ea typeface="ヒラギノ丸ゴ Pro W4"/>
                <a:cs typeface="ヒラギノ丸ゴ Pro W4"/>
              </a:rPr>
              <a:t>357</a:t>
            </a:r>
            <a:r>
              <a:rPr lang="ja-JP" altLang="en-US" sz="2400" dirty="0" smtClean="0">
                <a:latin typeface="ヒラギノ丸ゴ Pro W4"/>
                <a:ea typeface="ヒラギノ丸ゴ Pro W4"/>
                <a:cs typeface="ヒラギノ丸ゴ Pro W4"/>
              </a:rPr>
              <a:t>件（</a:t>
            </a:r>
            <a:r>
              <a:rPr lang="en-US" altLang="ja-JP" sz="2400" dirty="0" smtClean="0">
                <a:latin typeface="ヒラギノ丸ゴ Pro W4"/>
                <a:ea typeface="ヒラギノ丸ゴ Pro W4"/>
                <a:cs typeface="ヒラギノ丸ゴ Pro W4"/>
              </a:rPr>
              <a:t>290</a:t>
            </a:r>
            <a:r>
              <a:rPr lang="ja-JP" altLang="en-US" sz="2400" dirty="0" smtClean="0">
                <a:latin typeface="ヒラギノ丸ゴ Pro W4"/>
                <a:ea typeface="ヒラギノ丸ゴ Pro W4"/>
                <a:cs typeface="ヒラギノ丸ゴ Pro W4"/>
              </a:rPr>
              <a:t>件）の要望</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日本整形外科学会からは適応外薬の</a:t>
            </a:r>
            <a:r>
              <a:rPr lang="en-US" altLang="ja-JP" sz="2400" dirty="0" smtClean="0">
                <a:latin typeface="ヒラギノ丸ゴ Pro W4"/>
                <a:ea typeface="ヒラギノ丸ゴ Pro W4"/>
                <a:cs typeface="ヒラギノ丸ゴ Pro W4"/>
              </a:rPr>
              <a:t>2</a:t>
            </a:r>
            <a:r>
              <a:rPr lang="ja-JP" altLang="en-US" sz="2400" dirty="0" smtClean="0">
                <a:latin typeface="ヒラギノ丸ゴ Pro W4"/>
                <a:ea typeface="ヒラギノ丸ゴ Pro W4"/>
                <a:cs typeface="ヒラギノ丸ゴ Pro W4"/>
              </a:rPr>
              <a:t>件を要望</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ドセタキセル</a:t>
            </a:r>
            <a:r>
              <a:rPr lang="ja-JP" altLang="en-US" sz="2400" dirty="0">
                <a:latin typeface="ヒラギノ丸ゴ Pro W4"/>
                <a:ea typeface="ヒラギノ丸ゴ Pro W4"/>
                <a:cs typeface="ヒラギノ丸ゴ Pro W4"/>
              </a:rPr>
              <a:t>（軟部肉腫）</a:t>
            </a:r>
            <a:endParaRPr lang="en-US" altLang="ja-JP" sz="2400" dirty="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ゲムシタビン（軟部肉腫）</a:t>
            </a:r>
            <a:endParaRPr kumimoji="1" lang="en-US" altLang="ja-JP" sz="24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26195257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3366FF"/>
                </a:solidFill>
                <a:latin typeface="ヒラギノ丸ゴ Pro W4"/>
                <a:ea typeface="ヒラギノ丸ゴ Pro W4"/>
                <a:cs typeface="ヒラギノ丸ゴ Pro W4"/>
              </a:rPr>
              <a:t>公知申請</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a:bodyPr>
          <a:lstStyle/>
          <a:p>
            <a:r>
              <a:rPr lang="ja-JP" altLang="en-US" sz="2400" dirty="0">
                <a:latin typeface="ヒラギノ丸ゴ Pro W4"/>
                <a:ea typeface="ヒラギノ丸ゴ Pro W4"/>
                <a:cs typeface="ヒラギノ丸ゴ Pro W4"/>
              </a:rPr>
              <a:t>承認済医</a:t>
            </a:r>
            <a:r>
              <a:rPr lang="ja-JP" altLang="en-US" sz="2400" dirty="0" smtClean="0">
                <a:latin typeface="ヒラギノ丸ゴ Pro W4"/>
                <a:ea typeface="ヒラギノ丸ゴ Pro W4"/>
                <a:cs typeface="ヒラギノ丸ゴ Pro W4"/>
              </a:rPr>
              <a:t>薬品について</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科学的</a:t>
            </a:r>
            <a:r>
              <a:rPr lang="ja-JP" altLang="en-US" sz="2400" dirty="0">
                <a:latin typeface="ヒラギノ丸ゴ Pro W4"/>
                <a:ea typeface="ヒラギノ丸ゴ Pro W4"/>
                <a:cs typeface="ヒラギノ丸ゴ Pro W4"/>
              </a:rPr>
              <a:t>根拠に基づいて医学</a:t>
            </a:r>
            <a:r>
              <a:rPr lang="ja-JP" altLang="en-US" sz="2400" dirty="0" smtClean="0">
                <a:latin typeface="ヒラギノ丸ゴ Pro W4"/>
                <a:ea typeface="ヒラギノ丸ゴ Pro W4"/>
                <a:cs typeface="ヒラギノ丸ゴ Pro W4"/>
              </a:rPr>
              <a:t>薬学上広く知られ</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実際に使用されている治療薬で</a:t>
            </a:r>
            <a:r>
              <a:rPr lang="ja-JP" altLang="en-US" sz="2400" dirty="0">
                <a:latin typeface="ヒラギノ丸ゴ Pro W4"/>
                <a:ea typeface="ヒラギノ丸ゴ Pro W4"/>
                <a:cs typeface="ヒラギノ丸ゴ Pro W4"/>
              </a:rPr>
              <a:t>あると認められる</a:t>
            </a:r>
            <a:r>
              <a:rPr lang="ja-JP" altLang="en-US" sz="2400" dirty="0" smtClean="0">
                <a:latin typeface="ヒラギノ丸ゴ Pro W4"/>
                <a:ea typeface="ヒラギノ丸ゴ Pro W4"/>
                <a:cs typeface="ヒラギノ丸ゴ Pro W4"/>
              </a:rPr>
              <a:t>場合</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r>
              <a:rPr lang="ja-JP" altLang="en-US" sz="2400" dirty="0" smtClean="0">
                <a:solidFill>
                  <a:srgbClr val="FF0000"/>
                </a:solidFill>
                <a:latin typeface="ヒラギノ丸ゴ Pro W4"/>
                <a:ea typeface="ヒラギノ丸ゴ Pro W4"/>
                <a:cs typeface="ヒラギノ丸ゴ Pro W4"/>
              </a:rPr>
              <a:t>臨床試験を実施</a:t>
            </a:r>
            <a:r>
              <a:rPr lang="ja-JP" altLang="en-US" sz="2400" dirty="0">
                <a:solidFill>
                  <a:srgbClr val="FF0000"/>
                </a:solidFill>
                <a:latin typeface="ヒラギノ丸ゴ Pro W4"/>
                <a:ea typeface="ヒラギノ丸ゴ Pro W4"/>
                <a:cs typeface="ヒラギノ丸ゴ Pro W4"/>
              </a:rPr>
              <a:t>すること</a:t>
            </a:r>
            <a:r>
              <a:rPr lang="ja-JP" altLang="en-US" sz="2400" dirty="0" smtClean="0">
                <a:solidFill>
                  <a:srgbClr val="FF0000"/>
                </a:solidFill>
                <a:latin typeface="ヒラギノ丸ゴ Pro W4"/>
                <a:ea typeface="ヒラギノ丸ゴ Pro W4"/>
                <a:cs typeface="ヒラギノ丸ゴ Pro W4"/>
              </a:rPr>
              <a:t>なく</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効能</a:t>
            </a:r>
            <a:r>
              <a:rPr lang="ja-JP" altLang="en-US" sz="2400" dirty="0">
                <a:latin typeface="ヒラギノ丸ゴ Pro W4"/>
                <a:ea typeface="ヒラギノ丸ゴ Pro W4"/>
                <a:cs typeface="ヒラギノ丸ゴ Pro W4"/>
              </a:rPr>
              <a:t>又は</a:t>
            </a:r>
            <a:r>
              <a:rPr lang="ja-JP" altLang="en-US" sz="2400" dirty="0" smtClean="0">
                <a:latin typeface="ヒラギノ丸ゴ Pro W4"/>
                <a:ea typeface="ヒラギノ丸ゴ Pro W4"/>
                <a:cs typeface="ヒラギノ丸ゴ Pro W4"/>
              </a:rPr>
              <a:t>効果を承認</a:t>
            </a:r>
            <a:endParaRPr lang="en-US" altLang="ja-JP" sz="2400" dirty="0">
              <a:latin typeface="ヒラギノ丸ゴ Pro W4"/>
              <a:ea typeface="ヒラギノ丸ゴ Pro W4"/>
              <a:cs typeface="ヒラギノ丸ゴ Pro W4"/>
            </a:endParaRPr>
          </a:p>
          <a:p>
            <a:r>
              <a:rPr kumimoji="1" lang="ja-JP" altLang="en-US" sz="2400" dirty="0" smtClean="0">
                <a:latin typeface="ヒラギノ丸ゴ Pro W4"/>
                <a:ea typeface="ヒラギノ丸ゴ Pro W4"/>
                <a:cs typeface="ヒラギノ丸ゴ Pro W4"/>
              </a:rPr>
              <a:t>抗腫瘍薬</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国内での臨床試験なし</a:t>
            </a:r>
            <a:r>
              <a:rPr lang="ja-JP" altLang="en-US" sz="2400" dirty="0" smtClean="0">
                <a:latin typeface="ヒラギノ丸ゴ Pro W4"/>
                <a:ea typeface="ヒラギノ丸ゴ Pro W4"/>
                <a:cs typeface="ヒラギノ丸ゴ Pro W4"/>
              </a:rPr>
              <a:t>で</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海外</a:t>
            </a:r>
            <a:r>
              <a:rPr kumimoji="1" lang="ja-JP" altLang="en-US" sz="2400" dirty="0" smtClean="0">
                <a:latin typeface="ヒラギノ丸ゴ Pro W4"/>
                <a:ea typeface="ヒラギノ丸ゴ Pro W4"/>
                <a:cs typeface="ヒラギノ丸ゴ Pro W4"/>
              </a:rPr>
              <a:t>（米・英・独・仏）で承認され</a:t>
            </a:r>
            <a:r>
              <a:rPr kumimoji="1" lang="en-US" altLang="ja-JP" sz="2400" dirty="0" smtClean="0">
                <a:latin typeface="ヒラギノ丸ゴ Pro W4"/>
                <a:ea typeface="ヒラギノ丸ゴ Pro W4"/>
                <a:cs typeface="ヒラギノ丸ゴ Pro W4"/>
              </a:rPr>
              <a:t>, </a:t>
            </a:r>
            <a:r>
              <a:rPr kumimoji="1" lang="ja-JP" altLang="en-US" sz="2400" dirty="0" smtClean="0">
                <a:latin typeface="ヒラギノ丸ゴ Pro W4"/>
                <a:ea typeface="ヒラギノ丸ゴ Pro W4"/>
                <a:cs typeface="ヒラギノ丸ゴ Pro W4"/>
              </a:rPr>
              <a:t>治療されているがん種に対する</a:t>
            </a:r>
            <a:r>
              <a:rPr kumimoji="1" lang="ja-JP" altLang="en-US" sz="2400" dirty="0" smtClean="0">
                <a:solidFill>
                  <a:srgbClr val="FF0000"/>
                </a:solidFill>
                <a:latin typeface="ヒラギノ丸ゴ Pro W4"/>
                <a:ea typeface="ヒラギノ丸ゴ Pro W4"/>
                <a:cs typeface="ヒラギノ丸ゴ Pro W4"/>
              </a:rPr>
              <a:t>保険適応を拡大中</a:t>
            </a:r>
            <a:r>
              <a:rPr kumimoji="1" lang="ja-JP" altLang="en-US" sz="2400" dirty="0" smtClean="0">
                <a:latin typeface="ヒラギノ丸ゴ Pro W4"/>
                <a:ea typeface="ヒラギノ丸ゴ Pro W4"/>
                <a:cs typeface="ヒラギノ丸ゴ Pro W4"/>
              </a:rPr>
              <a:t>　</a:t>
            </a:r>
            <a:endParaRPr kumimoji="1"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例：卵巣癌ー</a:t>
            </a:r>
            <a:r>
              <a:rPr lang="en-US" altLang="ja-JP" sz="2400" dirty="0" smtClean="0">
                <a:latin typeface="ヒラギノ丸ゴ Pro W4"/>
                <a:ea typeface="ヒラギノ丸ゴ Pro W4"/>
                <a:cs typeface="ヒラギノ丸ゴ Pro W4"/>
              </a:rPr>
              <a:t>2010〜</a:t>
            </a:r>
            <a:r>
              <a:rPr lang="ja-JP" altLang="en-US" sz="2400" dirty="0" smtClean="0">
                <a:latin typeface="ヒラギノ丸ゴ Pro W4"/>
                <a:ea typeface="ヒラギノ丸ゴ Pro W4"/>
                <a:cs typeface="ヒラギノ丸ゴ Pro W4"/>
              </a:rPr>
              <a:t>ゲムシタビン</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ノギテカン</a:t>
            </a:r>
            <a:endParaRPr lang="en-US" altLang="ja-JP" sz="2400" dirty="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a:t>
            </a:r>
            <a:r>
              <a:rPr kumimoji="1" lang="en-US" altLang="ja-JP" sz="2400" dirty="0" smtClean="0">
                <a:latin typeface="ヒラギノ丸ゴ Pro W4"/>
                <a:ea typeface="ヒラギノ丸ゴ Pro W4"/>
                <a:cs typeface="ヒラギノ丸ゴ Pro W4"/>
              </a:rPr>
              <a:t>2011〜</a:t>
            </a:r>
            <a:r>
              <a:rPr kumimoji="1" lang="ja-JP" altLang="en-US" sz="2400" dirty="0" smtClean="0">
                <a:latin typeface="ヒラギノ丸ゴ Pro W4"/>
                <a:ea typeface="ヒラギノ丸ゴ Pro W4"/>
                <a:cs typeface="ヒラギノ丸ゴ Pro W4"/>
              </a:rPr>
              <a:t>パクリタキセル</a:t>
            </a:r>
            <a:r>
              <a:rPr kumimoji="1" lang="en-US" altLang="ja-JP" sz="2400" dirty="0" smtClean="0">
                <a:latin typeface="ヒラギノ丸ゴ Pro W4"/>
                <a:ea typeface="ヒラギノ丸ゴ Pro W4"/>
                <a:cs typeface="ヒラギノ丸ゴ Pro W4"/>
              </a:rPr>
              <a:t>, </a:t>
            </a:r>
            <a:r>
              <a:rPr kumimoji="1" lang="ja-JP" altLang="en-US" sz="2400" dirty="0" smtClean="0">
                <a:latin typeface="ヒラギノ丸ゴ Pro W4"/>
                <a:ea typeface="ヒラギノ丸ゴ Pro W4"/>
                <a:cs typeface="ヒラギノ丸ゴ Pro W4"/>
              </a:rPr>
              <a:t>エトポシド</a:t>
            </a:r>
            <a:endParaRPr kumimoji="1"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乳　癌ー</a:t>
            </a:r>
            <a:r>
              <a:rPr lang="en-US" altLang="ja-JP" sz="2400" dirty="0" smtClean="0">
                <a:latin typeface="ヒラギノ丸ゴ Pro W4"/>
                <a:ea typeface="ヒラギノ丸ゴ Pro W4"/>
                <a:cs typeface="ヒラギノ丸ゴ Pro W4"/>
              </a:rPr>
              <a:t>2011〜</a:t>
            </a:r>
            <a:r>
              <a:rPr lang="ja-JP" altLang="en-US" sz="2400" dirty="0" smtClean="0">
                <a:latin typeface="ヒラギノ丸ゴ Pro W4"/>
                <a:ea typeface="ヒラギノ丸ゴ Pro W4"/>
                <a:cs typeface="ヒラギノ丸ゴ Pro W4"/>
              </a:rPr>
              <a:t>カルボプラチン</a:t>
            </a:r>
            <a:endParaRPr kumimoji="1" lang="en-US" altLang="ja-JP" sz="24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28375804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457200" y="1600200"/>
            <a:ext cx="8229600" cy="4525963"/>
          </a:xfrm>
        </p:spPr>
        <p:txBody>
          <a:bodyPr>
            <a:normAutofit/>
          </a:bodyPr>
          <a:lstStyle/>
          <a:p>
            <a:r>
              <a:rPr lang="ja-JP" altLang="en-US" sz="2400" dirty="0" smtClean="0">
                <a:latin typeface="ヒラギノ丸ゴ Pro W4"/>
                <a:ea typeface="ヒラギノ丸ゴ Pro W4"/>
                <a:cs typeface="ヒラギノ丸ゴ Pro W4"/>
              </a:rPr>
              <a:t>重い</a:t>
            </a:r>
            <a:r>
              <a:rPr lang="ja-JP" altLang="en-US" sz="2400" dirty="0">
                <a:latin typeface="ヒラギノ丸ゴ Pro W4"/>
                <a:ea typeface="ヒラギノ丸ゴ Pro W4"/>
                <a:cs typeface="ヒラギノ丸ゴ Pro W4"/>
              </a:rPr>
              <a:t>病気で他に治療法がない</a:t>
            </a:r>
            <a:r>
              <a:rPr lang="ja-JP" altLang="en-US" sz="2400" dirty="0" smtClean="0">
                <a:latin typeface="ヒラギノ丸ゴ Pro W4"/>
                <a:ea typeface="ヒラギノ丸ゴ Pro W4"/>
                <a:cs typeface="ヒラギノ丸ゴ Pro W4"/>
              </a:rPr>
              <a:t>場合</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人道的に</a:t>
            </a:r>
            <a:r>
              <a:rPr lang="ja-JP" altLang="en-US" sz="2400" dirty="0" smtClean="0">
                <a:solidFill>
                  <a:srgbClr val="FF0000"/>
                </a:solidFill>
                <a:latin typeface="ヒラギノ丸ゴ Pro W4"/>
                <a:ea typeface="ヒラギノ丸ゴ Pro W4"/>
                <a:cs typeface="ヒラギノ丸ゴ Pro W4"/>
              </a:rPr>
              <a:t>未承認薬の</a:t>
            </a:r>
            <a:r>
              <a:rPr lang="ja-JP" altLang="en-US" sz="2400" dirty="0" smtClean="0">
                <a:latin typeface="ヒラギノ丸ゴ Pro W4"/>
                <a:ea typeface="ヒラギノ丸ゴ Pro W4"/>
                <a:cs typeface="ヒラギノ丸ゴ Pro W4"/>
              </a:rPr>
              <a:t>使用を認める制度</a:t>
            </a:r>
            <a:endParaRPr lang="en-US" altLang="ja-JP" sz="2400" dirty="0" smtClean="0">
              <a:latin typeface="ヒラギノ丸ゴ Pro W4"/>
              <a:ea typeface="ヒラギノ丸ゴ Pro W4"/>
              <a:cs typeface="ヒラギノ丸ゴ Pro W4"/>
            </a:endParaRPr>
          </a:p>
          <a:p>
            <a:r>
              <a:rPr kumimoji="1" lang="ja-JP" altLang="en-US" sz="2400" dirty="0" smtClean="0">
                <a:latin typeface="ヒラギノ丸ゴ Pro W4"/>
                <a:ea typeface="ヒラギノ丸ゴ Pro W4"/>
                <a:cs typeface="ヒラギノ丸ゴ Pro W4"/>
              </a:rPr>
              <a:t>欧米ではすでに制度化され</a:t>
            </a:r>
            <a:r>
              <a:rPr kumimoji="1" lang="en-US" altLang="ja-JP" sz="2400" dirty="0" smtClean="0">
                <a:latin typeface="ヒラギノ丸ゴ Pro W4"/>
                <a:ea typeface="ヒラギノ丸ゴ Pro W4"/>
                <a:cs typeface="ヒラギノ丸ゴ Pro W4"/>
              </a:rPr>
              <a:t>, </a:t>
            </a:r>
            <a:r>
              <a:rPr kumimoji="1" lang="ja-JP" altLang="en-US" sz="2400" dirty="0" smtClean="0">
                <a:latin typeface="ヒラギノ丸ゴ Pro W4"/>
                <a:ea typeface="ヒラギノ丸ゴ Pro W4"/>
                <a:cs typeface="ヒラギノ丸ゴ Pro W4"/>
              </a:rPr>
              <a:t>運用</a:t>
            </a:r>
            <a:endParaRPr kumimoji="1"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欧米</a:t>
            </a:r>
            <a:r>
              <a:rPr lang="ja-JP" altLang="en-US" sz="2400" dirty="0">
                <a:latin typeface="ヒラギノ丸ゴ Pro W4"/>
                <a:ea typeface="ヒラギノ丸ゴ Pro W4"/>
                <a:cs typeface="ヒラギノ丸ゴ Pro W4"/>
              </a:rPr>
              <a:t>で承認済みの</a:t>
            </a:r>
            <a:r>
              <a:rPr lang="ja-JP" altLang="en-US" sz="2400" dirty="0" smtClean="0">
                <a:latin typeface="ヒラギノ丸ゴ Pro W4"/>
                <a:ea typeface="ヒラギノ丸ゴ Pro W4"/>
                <a:cs typeface="ヒラギノ丸ゴ Pro W4"/>
              </a:rPr>
              <a:t>医薬品</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国内</a:t>
            </a:r>
            <a:r>
              <a:rPr lang="ja-JP" altLang="en-US" sz="2400" dirty="0">
                <a:latin typeface="ヒラギノ丸ゴ Pro W4"/>
                <a:ea typeface="ヒラギノ丸ゴ Pro W4"/>
                <a:cs typeface="ヒラギノ丸ゴ Pro W4"/>
              </a:rPr>
              <a:t>や欧米で臨床試験を</a:t>
            </a:r>
            <a:r>
              <a:rPr lang="ja-JP" altLang="en-US" sz="2400" dirty="0" smtClean="0">
                <a:latin typeface="ヒラギノ丸ゴ Pro W4"/>
                <a:ea typeface="ヒラギノ丸ゴ Pro W4"/>
                <a:cs typeface="ヒラギノ丸ゴ Pro W4"/>
              </a:rPr>
              <a:t>実施中の医薬品</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臨床</a:t>
            </a:r>
            <a:r>
              <a:rPr lang="ja-JP" altLang="en-US" sz="2400" dirty="0">
                <a:latin typeface="ヒラギノ丸ゴ Pro W4"/>
                <a:ea typeface="ヒラギノ丸ゴ Pro W4"/>
                <a:cs typeface="ヒラギノ丸ゴ Pro W4"/>
              </a:rPr>
              <a:t>試験は</a:t>
            </a:r>
            <a:r>
              <a:rPr lang="ja-JP" altLang="en-US" sz="2400" dirty="0" smtClean="0">
                <a:latin typeface="ヒラギノ丸ゴ Pro W4"/>
                <a:ea typeface="ヒラギノ丸ゴ Pro W4"/>
                <a:cs typeface="ヒラギノ丸ゴ Pro W4"/>
              </a:rPr>
              <a:t>終わり</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承認申請中の医薬品</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p>
          <a:p>
            <a:pPr marL="0" indent="0">
              <a:buNone/>
            </a:pPr>
            <a:r>
              <a:rPr lang="ja-JP" altLang="en-US" sz="2400" dirty="0" smtClean="0">
                <a:latin typeface="ヒラギノ丸ゴ Pro W4"/>
                <a:ea typeface="ヒラギノ丸ゴ Pro W4"/>
                <a:cs typeface="ヒラギノ丸ゴ Pro W4"/>
              </a:rPr>
              <a:t>　製薬</a:t>
            </a:r>
            <a:r>
              <a:rPr lang="ja-JP" altLang="en-US" sz="2400" dirty="0">
                <a:latin typeface="ヒラギノ丸ゴ Pro W4"/>
                <a:ea typeface="ヒラギノ丸ゴ Pro W4"/>
                <a:cs typeface="ヒラギノ丸ゴ Pro W4"/>
              </a:rPr>
              <a:t>メーカーが製造・輸入・</a:t>
            </a:r>
            <a:r>
              <a:rPr lang="ja-JP" altLang="en-US" sz="2400" dirty="0" smtClean="0">
                <a:latin typeface="ヒラギノ丸ゴ Pro W4"/>
                <a:ea typeface="ヒラギノ丸ゴ Pro W4"/>
                <a:cs typeface="ヒラギノ丸ゴ Pro W4"/>
              </a:rPr>
              <a:t>販売</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医師が輸入</a:t>
            </a:r>
            <a:endParaRPr lang="en-US" altLang="ja-JP" sz="2400" dirty="0" smtClean="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a:t>
            </a:r>
            <a:r>
              <a:rPr kumimoji="1" lang="en-US" altLang="ja-JP" sz="2400" dirty="0" smtClean="0">
                <a:latin typeface="ヒラギノ丸ゴ Pro W4"/>
                <a:ea typeface="ヒラギノ丸ゴ Pro W4"/>
                <a:cs typeface="ヒラギノ丸ゴ Pro W4"/>
              </a:rPr>
              <a:t>↓</a:t>
            </a:r>
          </a:p>
          <a:p>
            <a:pPr marL="0" indent="0">
              <a:buNone/>
            </a:pPr>
            <a:r>
              <a:rPr lang="ja-JP" altLang="en-US" sz="2400" dirty="0" smtClean="0">
                <a:latin typeface="ヒラギノ丸ゴ Pro W4"/>
                <a:ea typeface="ヒラギノ丸ゴ Pro W4"/>
                <a:cs typeface="ヒラギノ丸ゴ Pro W4"/>
              </a:rPr>
              <a:t>　保険診療との併用（「</a:t>
            </a:r>
            <a:r>
              <a:rPr lang="ja-JP" altLang="en-US" sz="2400" dirty="0" smtClean="0">
                <a:solidFill>
                  <a:srgbClr val="FF0000"/>
                </a:solidFill>
                <a:latin typeface="ヒラギノ丸ゴ Pro W4"/>
                <a:ea typeface="ヒラギノ丸ゴ Pro W4"/>
                <a:cs typeface="ヒラギノ丸ゴ Pro W4"/>
              </a:rPr>
              <a:t>混合診療</a:t>
            </a:r>
            <a:r>
              <a:rPr lang="ja-JP" altLang="en-US" sz="2400" dirty="0" smtClean="0">
                <a:latin typeface="ヒラギノ丸ゴ Pro W4"/>
                <a:ea typeface="ヒラギノ丸ゴ Pro W4"/>
                <a:cs typeface="ヒラギノ丸ゴ Pro W4"/>
              </a:rPr>
              <a:t>」）を許可</a:t>
            </a:r>
            <a:endParaRPr kumimoji="1" lang="ja-JP" altLang="en-US" sz="2400" dirty="0">
              <a:latin typeface="ヒラギノ丸ゴ Pro W4"/>
              <a:ea typeface="ヒラギノ丸ゴ Pro W4"/>
              <a:cs typeface="ヒラギノ丸ゴ Pro W4"/>
            </a:endParaRPr>
          </a:p>
        </p:txBody>
      </p:sp>
      <p:sp>
        <p:nvSpPr>
          <p:cNvPr id="5" name="タイトル 1"/>
          <p:cNvSpPr>
            <a:spLocks noGrp="1"/>
          </p:cNvSpPr>
          <p:nvPr>
            <p:ph type="title"/>
          </p:nvPr>
        </p:nvSpPr>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コンパッショネートユース（</a:t>
            </a:r>
            <a:r>
              <a:rPr kumimoji="1" lang="en-US" altLang="ja-JP" dirty="0" smtClean="0">
                <a:solidFill>
                  <a:srgbClr val="3366FF"/>
                </a:solidFill>
                <a:latin typeface="ヒラギノ丸ゴ Pro W4"/>
                <a:ea typeface="ヒラギノ丸ゴ Pro W4"/>
                <a:cs typeface="ヒラギノ丸ゴ Pro W4"/>
              </a:rPr>
              <a:t>CU</a:t>
            </a:r>
            <a:r>
              <a:rPr kumimoji="1" lang="ja-JP" altLang="en-US" dirty="0" smtClean="0">
                <a:solidFill>
                  <a:srgbClr val="3366FF"/>
                </a:solidFill>
                <a:latin typeface="ヒラギノ丸ゴ Pro W4"/>
                <a:ea typeface="ヒラギノ丸ゴ Pro W4"/>
                <a:cs typeface="ヒラギノ丸ゴ Pro W4"/>
              </a:rPr>
              <a:t>）</a:t>
            </a:r>
            <a:endParaRPr kumimoji="1" lang="ja-JP" altLang="en-US" dirty="0">
              <a:solidFill>
                <a:srgbClr val="3366FF"/>
              </a:solidFill>
              <a:latin typeface="ヒラギノ丸ゴ Pro W4"/>
              <a:ea typeface="ヒラギノ丸ゴ Pro W4"/>
              <a:cs typeface="ヒラギノ丸ゴ Pro W4"/>
            </a:endParaRPr>
          </a:p>
        </p:txBody>
      </p:sp>
    </p:spTree>
    <p:extLst>
      <p:ext uri="{BB962C8B-B14F-4D97-AF65-F5344CB8AC3E}">
        <p14:creationId xmlns:p14="http://schemas.microsoft.com/office/powerpoint/2010/main" val="4953126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p:txBody>
          <a:bodyPr>
            <a:noAutofit/>
          </a:bodyPr>
          <a:lstStyle/>
          <a:p>
            <a:pPr marL="0" indent="0">
              <a:buNone/>
            </a:pPr>
            <a:r>
              <a:rPr lang="ja-JP" altLang="en-US" sz="2000" dirty="0" smtClean="0">
                <a:latin typeface="ヒラギノ丸ゴ Pro W4"/>
                <a:ea typeface="ヒラギノ丸ゴ Pro W4"/>
                <a:cs typeface="ヒラギノ丸ゴ Pro W4"/>
              </a:rPr>
              <a:t>　厚生労働省は</a:t>
            </a:r>
            <a:r>
              <a:rPr lang="ja-JP" altLang="en-US" sz="2000" dirty="0">
                <a:latin typeface="ヒラギノ丸ゴ Pro W4"/>
                <a:ea typeface="ヒラギノ丸ゴ Pro W4"/>
                <a:cs typeface="ヒラギノ丸ゴ Pro W4"/>
              </a:rPr>
              <a:t>重い病気にかかっている患者に対し、国内で未承認の医薬品を使いやすくする制度を創設する。がんなどが進行し、新薬の審査・承認を待てない患者に投薬治療の機会を提供する狙い。治療を受ける患者の経済的な負担を和らげるため、</a:t>
            </a:r>
            <a:r>
              <a:rPr lang="ja-JP" altLang="en-US" sz="2000" dirty="0">
                <a:solidFill>
                  <a:srgbClr val="FF0000"/>
                </a:solidFill>
                <a:latin typeface="ヒラギノ丸ゴ Pro W4"/>
                <a:ea typeface="ヒラギノ丸ゴ Pro W4"/>
                <a:cs typeface="ヒラギノ丸ゴ Pro W4"/>
              </a:rPr>
              <a:t>保険診療と保険外診療を併用</a:t>
            </a:r>
            <a:r>
              <a:rPr lang="ja-JP" altLang="en-US" sz="2000" dirty="0" smtClean="0">
                <a:latin typeface="ヒラギノ丸ゴ Pro W4"/>
                <a:ea typeface="ヒラギノ丸ゴ Pro W4"/>
                <a:cs typeface="ヒラギノ丸ゴ Pro W4"/>
              </a:rPr>
              <a:t>する。来年の通常国会に</a:t>
            </a:r>
            <a:r>
              <a:rPr lang="ja-JP" altLang="en-US" sz="2000" dirty="0">
                <a:latin typeface="ヒラギノ丸ゴ Pro W4"/>
                <a:ea typeface="ヒラギノ丸ゴ Pro W4"/>
                <a:cs typeface="ヒラギノ丸ゴ Pro W4"/>
              </a:rPr>
              <a:t>に薬事法改正案を提出し、早ければ</a:t>
            </a:r>
            <a:r>
              <a:rPr lang="en-US" altLang="ja-JP" sz="2000" dirty="0">
                <a:solidFill>
                  <a:srgbClr val="FF0000"/>
                </a:solidFill>
                <a:latin typeface="ヒラギノ丸ゴ Pro W4"/>
                <a:ea typeface="ヒラギノ丸ゴ Pro W4"/>
                <a:cs typeface="ヒラギノ丸ゴ Pro W4"/>
              </a:rPr>
              <a:t>2014</a:t>
            </a:r>
            <a:r>
              <a:rPr lang="ja-JP" altLang="en-US" sz="2000" dirty="0">
                <a:solidFill>
                  <a:srgbClr val="FF0000"/>
                </a:solidFill>
                <a:latin typeface="ヒラギノ丸ゴ Pro W4"/>
                <a:ea typeface="ヒラギノ丸ゴ Pro W4"/>
                <a:cs typeface="ヒラギノ丸ゴ Pro W4"/>
              </a:rPr>
              <a:t>年度に導入</a:t>
            </a:r>
            <a:r>
              <a:rPr lang="ja-JP" altLang="en-US" sz="2000" dirty="0">
                <a:latin typeface="ヒラギノ丸ゴ Pro W4"/>
                <a:ea typeface="ヒラギノ丸ゴ Pro W4"/>
                <a:cs typeface="ヒラギノ丸ゴ Pro W4"/>
              </a:rPr>
              <a:t>したい考えだ。</a:t>
            </a:r>
            <a:r>
              <a:rPr lang="en-US" altLang="ja-JP" sz="2000" dirty="0" smtClean="0">
                <a:latin typeface="ヒラギノ丸ゴ Pro W4"/>
                <a:ea typeface="ヒラギノ丸ゴ Pro W4"/>
                <a:cs typeface="ヒラギノ丸ゴ Pro W4"/>
              </a:rPr>
              <a:t> </a:t>
            </a:r>
            <a:r>
              <a:rPr lang="ja-JP" altLang="en-US" sz="2000" dirty="0" smtClean="0">
                <a:latin typeface="ヒラギノ丸ゴ Pro W4"/>
                <a:ea typeface="ヒラギノ丸ゴ Pro W4"/>
                <a:cs typeface="ヒラギノ丸ゴ Pro W4"/>
              </a:rPr>
              <a:t>　厚労省が</a:t>
            </a:r>
            <a:r>
              <a:rPr lang="ja-JP" altLang="en-US" sz="2000" dirty="0">
                <a:latin typeface="ヒラギノ丸ゴ Pro W4"/>
                <a:ea typeface="ヒラギノ丸ゴ Pro W4"/>
                <a:cs typeface="ヒラギノ丸ゴ Pro W4"/>
              </a:rPr>
              <a:t>創設するのは、重度の病気でほかに治療法のない患者に対して未承認薬を提供する「コンパッショネート・ユース制度（ＣＵ制度）」と呼ばれる仕組み。欧米で導入されており、日本版として詳細を詰める</a:t>
            </a:r>
            <a:r>
              <a:rPr lang="ja-JP" altLang="en-US" sz="2000" dirty="0" smtClean="0">
                <a:latin typeface="ヒラギノ丸ゴ Pro W4"/>
                <a:ea typeface="ヒラギノ丸ゴ Pro W4"/>
                <a:cs typeface="ヒラギノ丸ゴ Pro W4"/>
              </a:rPr>
              <a:t>。</a:t>
            </a:r>
            <a:endParaRPr lang="en-US" altLang="ja-JP" sz="2000" dirty="0" smtClean="0">
              <a:latin typeface="ヒラギノ丸ゴ Pro W4"/>
              <a:ea typeface="ヒラギノ丸ゴ Pro W4"/>
              <a:cs typeface="ヒラギノ丸ゴ Pro W4"/>
            </a:endParaRPr>
          </a:p>
          <a:p>
            <a:pPr marL="0" indent="0">
              <a:buNone/>
            </a:pPr>
            <a:r>
              <a:rPr lang="ja-JP" altLang="en-US" sz="2000" dirty="0" smtClean="0">
                <a:latin typeface="ヒラギノ丸ゴ Pro W4"/>
                <a:ea typeface="ヒラギノ丸ゴ Pro W4"/>
                <a:cs typeface="ヒラギノ丸ゴ Pro W4"/>
              </a:rPr>
              <a:t>　薬</a:t>
            </a:r>
            <a:r>
              <a:rPr lang="ja-JP" altLang="en-US" sz="2000" dirty="0">
                <a:latin typeface="ヒラギノ丸ゴ Pro W4"/>
                <a:ea typeface="ヒラギノ丸ゴ Pro W4"/>
                <a:cs typeface="ヒラギノ丸ゴ Pro W4"/>
              </a:rPr>
              <a:t>の安全性などを製薬会社などが最終確認する治験に参加できないような患者を対象とする方向だ。</a:t>
            </a:r>
            <a:r>
              <a:rPr lang="en-US" altLang="ja-JP" sz="2000" dirty="0" smtClean="0">
                <a:latin typeface="ヒラギノ丸ゴ Pro W4"/>
                <a:ea typeface="ヒラギノ丸ゴ Pro W4"/>
                <a:cs typeface="ヒラギノ丸ゴ Pro W4"/>
              </a:rPr>
              <a:t> </a:t>
            </a:r>
            <a:r>
              <a:rPr lang="ja-JP" altLang="en-US" sz="2000" dirty="0" smtClean="0">
                <a:latin typeface="ヒラギノ丸ゴ Pro W4"/>
                <a:ea typeface="ヒラギノ丸ゴ Pro W4"/>
                <a:cs typeface="ヒラギノ丸ゴ Pro W4"/>
              </a:rPr>
              <a:t>　薬</a:t>
            </a:r>
            <a:r>
              <a:rPr lang="ja-JP" altLang="en-US" sz="2000" dirty="0">
                <a:latin typeface="ヒラギノ丸ゴ Pro W4"/>
                <a:ea typeface="ヒラギノ丸ゴ Pro W4"/>
                <a:cs typeface="ヒラギノ丸ゴ Pro W4"/>
              </a:rPr>
              <a:t>は製薬会社がまとめて輸入し、患者は一定の条件を満たした医療機関で治療を受ける。</a:t>
            </a:r>
            <a:endParaRPr kumimoji="1" lang="ja-JP" altLang="en-US" sz="2000" dirty="0">
              <a:latin typeface="ヒラギノ丸ゴ Pro W4"/>
              <a:ea typeface="ヒラギノ丸ゴ Pro W4"/>
              <a:cs typeface="ヒラギノ丸ゴ Pro W4"/>
            </a:endParaRPr>
          </a:p>
        </p:txBody>
      </p:sp>
      <p:sp>
        <p:nvSpPr>
          <p:cNvPr id="5" name="テキスト ボックス 4"/>
          <p:cNvSpPr txBox="1"/>
          <p:nvPr/>
        </p:nvSpPr>
        <p:spPr>
          <a:xfrm>
            <a:off x="4840131" y="6463268"/>
            <a:ext cx="4303869" cy="369332"/>
          </a:xfrm>
          <a:prstGeom prst="rect">
            <a:avLst/>
          </a:prstGeom>
          <a:noFill/>
        </p:spPr>
        <p:txBody>
          <a:bodyPr wrap="none" rtlCol="0">
            <a:spAutoFit/>
          </a:bodyPr>
          <a:lstStyle/>
          <a:p>
            <a:r>
              <a:rPr kumimoji="1" lang="ja-JP" altLang="en-US" dirty="0" smtClean="0">
                <a:latin typeface="ヒラギノ丸ゴ Pro W4"/>
                <a:ea typeface="ヒラギノ丸ゴ Pro W4"/>
                <a:cs typeface="ヒラギノ丸ゴ Pro W4"/>
              </a:rPr>
              <a:t>（日経新聞</a:t>
            </a:r>
            <a:r>
              <a:rPr kumimoji="1" lang="en-US" altLang="ja-JP" dirty="0" smtClean="0">
                <a:latin typeface="ヒラギノ丸ゴ Pro W4"/>
                <a:ea typeface="ヒラギノ丸ゴ Pro W4"/>
                <a:cs typeface="ヒラギノ丸ゴ Pro W4"/>
              </a:rPr>
              <a:t> 2012/3/13</a:t>
            </a:r>
            <a:r>
              <a:rPr kumimoji="1" lang="ja-JP" altLang="en-US" dirty="0" smtClean="0">
                <a:latin typeface="ヒラギノ丸ゴ Pro W4"/>
                <a:ea typeface="ヒラギノ丸ゴ Pro W4"/>
                <a:cs typeface="ヒラギノ丸ゴ Pro W4"/>
              </a:rPr>
              <a:t>記事より引用）</a:t>
            </a:r>
            <a:endParaRPr kumimoji="1" lang="ja-JP" altLang="en-US" dirty="0">
              <a:latin typeface="ヒラギノ丸ゴ Pro W4"/>
              <a:ea typeface="ヒラギノ丸ゴ Pro W4"/>
              <a:cs typeface="ヒラギノ丸ゴ Pro W4"/>
            </a:endParaRPr>
          </a:p>
        </p:txBody>
      </p:sp>
      <p:sp>
        <p:nvSpPr>
          <p:cNvPr id="6" name="タイトル 1"/>
          <p:cNvSpPr>
            <a:spLocks noGrp="1"/>
          </p:cNvSpPr>
          <p:nvPr>
            <p:ph type="title"/>
          </p:nvPr>
        </p:nvSpPr>
        <p:spPr/>
        <p:txBody>
          <a:bodyPr>
            <a:noAutofit/>
          </a:bodyPr>
          <a:lstStyle/>
          <a:p>
            <a:r>
              <a:rPr lang="ja-JP" altLang="en-US" sz="3200" dirty="0">
                <a:solidFill>
                  <a:srgbClr val="3366FF"/>
                </a:solidFill>
                <a:latin typeface="ヒラギノ丸ゴ Pro W4"/>
                <a:ea typeface="ヒラギノ丸ゴ Pro W4"/>
                <a:cs typeface="ヒラギノ丸ゴ Pro W4"/>
              </a:rPr>
              <a:t>重い病気に海外承認薬　</a:t>
            </a:r>
            <a:r>
              <a:rPr lang="ja-JP" altLang="en-US" sz="3200" dirty="0" smtClean="0">
                <a:solidFill>
                  <a:srgbClr val="3366FF"/>
                </a:solidFill>
                <a:latin typeface="ヒラギノ丸ゴ Pro W4"/>
                <a:ea typeface="ヒラギノ丸ゴ Pro W4"/>
                <a:cs typeface="ヒラギノ丸ゴ Pro W4"/>
              </a:rPr>
              <a:t>医療費</a:t>
            </a:r>
            <a:r>
              <a:rPr lang="en-US" altLang="ja-JP" sz="3200" dirty="0" smtClean="0">
                <a:solidFill>
                  <a:srgbClr val="3366FF"/>
                </a:solidFill>
                <a:latin typeface="ヒラギノ丸ゴ Pro W4"/>
                <a:ea typeface="ヒラギノ丸ゴ Pro W4"/>
                <a:cs typeface="ヒラギノ丸ゴ Pro W4"/>
              </a:rPr>
              <a:t>, </a:t>
            </a:r>
            <a:r>
              <a:rPr lang="ja-JP" altLang="en-US" sz="3200" dirty="0" smtClean="0">
                <a:solidFill>
                  <a:srgbClr val="3366FF"/>
                </a:solidFill>
                <a:latin typeface="ヒラギノ丸ゴ Pro W4"/>
                <a:ea typeface="ヒラギノ丸ゴ Pro W4"/>
                <a:cs typeface="ヒラギノ丸ゴ Pro W4"/>
              </a:rPr>
              <a:t>保険</a:t>
            </a:r>
            <a:r>
              <a:rPr lang="ja-JP" altLang="en-US" sz="3200" dirty="0">
                <a:solidFill>
                  <a:srgbClr val="3366FF"/>
                </a:solidFill>
                <a:latin typeface="ヒラギノ丸ゴ Pro W4"/>
                <a:ea typeface="ヒラギノ丸ゴ Pro W4"/>
                <a:cs typeface="ヒラギノ丸ゴ Pro W4"/>
              </a:rPr>
              <a:t>適用も</a:t>
            </a:r>
            <a:r>
              <a:rPr lang="en-US" altLang="ja-JP" sz="3200" dirty="0" smtClean="0">
                <a:solidFill>
                  <a:srgbClr val="3366FF"/>
                </a:solidFill>
                <a:latin typeface="ヒラギノ丸ゴ Pro W4"/>
                <a:ea typeface="ヒラギノ丸ゴ Pro W4"/>
                <a:cs typeface="ヒラギノ丸ゴ Pro W4"/>
              </a:rPr>
              <a:t> </a:t>
            </a:r>
            <a:r>
              <a:rPr lang="ja-JP" altLang="en-US" sz="3200" dirty="0" smtClean="0">
                <a:solidFill>
                  <a:srgbClr val="3366FF"/>
                </a:solidFill>
                <a:latin typeface="ヒラギノ丸ゴ Pro W4"/>
                <a:ea typeface="ヒラギノ丸ゴ Pro W4"/>
                <a:cs typeface="ヒラギノ丸ゴ Pro W4"/>
              </a:rPr>
              <a:t>厚労省</a:t>
            </a:r>
            <a:r>
              <a:rPr lang="en-US" altLang="ja-JP" sz="3200" dirty="0" smtClean="0">
                <a:solidFill>
                  <a:srgbClr val="3366FF"/>
                </a:solidFill>
                <a:latin typeface="ヒラギノ丸ゴ Pro W4"/>
                <a:ea typeface="ヒラギノ丸ゴ Pro W4"/>
                <a:cs typeface="ヒラギノ丸ゴ Pro W4"/>
              </a:rPr>
              <a:t>, 14</a:t>
            </a:r>
            <a:r>
              <a:rPr lang="ja-JP" altLang="en-US" sz="3200" dirty="0" smtClean="0">
                <a:solidFill>
                  <a:srgbClr val="3366FF"/>
                </a:solidFill>
                <a:latin typeface="ヒラギノ丸ゴ Pro W4"/>
                <a:ea typeface="ヒラギノ丸ゴ Pro W4"/>
                <a:cs typeface="ヒラギノ丸ゴ Pro W4"/>
              </a:rPr>
              <a:t>年度にも新制度</a:t>
            </a:r>
            <a:endParaRPr kumimoji="1" lang="ja-JP" altLang="en-US" sz="3200" u="sng" dirty="0">
              <a:solidFill>
                <a:srgbClr val="3366FF"/>
              </a:solidFill>
              <a:latin typeface="ヒラギノ丸ゴ Pro W4"/>
              <a:ea typeface="ヒラギノ丸ゴ Pro W4"/>
              <a:cs typeface="ヒラギノ丸ゴ Pro W4"/>
            </a:endParaRPr>
          </a:p>
        </p:txBody>
      </p:sp>
    </p:spTree>
    <p:extLst>
      <p:ext uri="{BB962C8B-B14F-4D97-AF65-F5344CB8AC3E}">
        <p14:creationId xmlns:p14="http://schemas.microsoft.com/office/powerpoint/2010/main" val="1376391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solidFill>
                  <a:srgbClr val="3366FF"/>
                </a:solidFill>
                <a:latin typeface="ヒラギノ丸ゴ Pro W4"/>
                <a:ea typeface="ヒラギノ丸ゴ Pro W4"/>
                <a:cs typeface="ヒラギノ丸ゴ Pro W4"/>
              </a:rPr>
              <a:t>PET</a:t>
            </a:r>
            <a:r>
              <a:rPr lang="ja-JP" altLang="en-US" dirty="0" smtClean="0">
                <a:solidFill>
                  <a:srgbClr val="3366FF"/>
                </a:solidFill>
                <a:latin typeface="ヒラギノ丸ゴ Pro W4"/>
                <a:ea typeface="ヒラギノ丸ゴ Pro W4"/>
                <a:cs typeface="ヒラギノ丸ゴ Pro W4"/>
              </a:rPr>
              <a:t>について</a:t>
            </a:r>
            <a:endParaRPr kumimoji="1" lang="ja-JP" altLang="en-US" dirty="0">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r>
              <a:rPr lang="en-US" altLang="ja-JP" sz="2400" dirty="0">
                <a:latin typeface="ヒラギノ丸ゴ Pro W4"/>
                <a:ea typeface="ヒラギノ丸ゴ Pro W4"/>
                <a:cs typeface="ヒラギノ丸ゴ Pro W4"/>
              </a:rPr>
              <a:t>PET=Positron Emission </a:t>
            </a:r>
            <a:r>
              <a:rPr lang="en-US" altLang="ja-JP" sz="2400" dirty="0" smtClean="0">
                <a:latin typeface="ヒラギノ丸ゴ Pro W4"/>
                <a:ea typeface="ヒラギノ丸ゴ Pro W4"/>
                <a:cs typeface="ヒラギノ丸ゴ Pro W4"/>
              </a:rPr>
              <a:t>Tomography</a:t>
            </a:r>
            <a:r>
              <a:rPr lang="ja-JP" altLang="en-US" sz="2400" dirty="0" smtClean="0">
                <a:latin typeface="ヒラギノ丸ゴ Pro W4"/>
                <a:ea typeface="ヒラギノ丸ゴ Pro W4"/>
                <a:cs typeface="ヒラギノ丸ゴ Pro W4"/>
              </a:rPr>
              <a:t>　　　　</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陽電子放射断層撮影</a:t>
            </a:r>
            <a:r>
              <a:rPr lang="ja-JP" altLang="en-US" sz="2400" dirty="0" smtClean="0">
                <a:latin typeface="ヒラギノ丸ゴ Pro W4"/>
                <a:ea typeface="ヒラギノ丸ゴ Pro W4"/>
                <a:cs typeface="ヒラギノ丸ゴ Pro W4"/>
              </a:rPr>
              <a:t>）</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放射</a:t>
            </a:r>
            <a:r>
              <a:rPr lang="ja-JP" altLang="en-US" sz="2400" dirty="0">
                <a:latin typeface="ヒラギノ丸ゴ Pro W4"/>
                <a:ea typeface="ヒラギノ丸ゴ Pro W4"/>
                <a:cs typeface="ヒラギノ丸ゴ Pro W4"/>
              </a:rPr>
              <a:t>線（ガンマ線）を器械（</a:t>
            </a:r>
            <a:r>
              <a:rPr lang="en-US" altLang="ja-JP" sz="2400" dirty="0" smtClean="0">
                <a:latin typeface="ヒラギノ丸ゴ Pro W4"/>
                <a:ea typeface="ヒラギノ丸ゴ Pro W4"/>
                <a:cs typeface="ヒラギノ丸ゴ Pro W4"/>
              </a:rPr>
              <a:t>PET</a:t>
            </a:r>
            <a:r>
              <a:rPr lang="ja-JP" altLang="en-US" sz="2400" dirty="0" smtClean="0">
                <a:latin typeface="ヒラギノ丸ゴ Pro W4"/>
                <a:ea typeface="ヒラギノ丸ゴ Pro W4"/>
                <a:cs typeface="ヒラギノ丸ゴ Pro W4"/>
              </a:rPr>
              <a:t>装置）</a:t>
            </a:r>
            <a:r>
              <a:rPr lang="ja-JP" altLang="en-US" sz="2400" dirty="0">
                <a:latin typeface="ヒラギノ丸ゴ Pro W4"/>
                <a:ea typeface="ヒラギノ丸ゴ Pro W4"/>
                <a:cs typeface="ヒラギノ丸ゴ Pro W4"/>
              </a:rPr>
              <a:t>で検出</a:t>
            </a:r>
            <a:r>
              <a:rPr lang="ja-JP" altLang="en-US" sz="2400" dirty="0" smtClean="0">
                <a:latin typeface="ヒラギノ丸ゴ Pro W4"/>
                <a:ea typeface="ヒラギノ丸ゴ Pro W4"/>
                <a:cs typeface="ヒラギノ丸ゴ Pro W4"/>
              </a:rPr>
              <a:t>し</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がん</a:t>
            </a:r>
            <a:r>
              <a:rPr lang="ja-JP" altLang="en-US" sz="2400" dirty="0">
                <a:latin typeface="ヒラギノ丸ゴ Pro W4"/>
                <a:ea typeface="ヒラギノ丸ゴ Pro W4"/>
                <a:cs typeface="ヒラギノ丸ゴ Pro W4"/>
              </a:rPr>
              <a:t>を</a:t>
            </a:r>
            <a:r>
              <a:rPr lang="ja-JP" altLang="en-US" sz="2400" dirty="0" smtClean="0">
                <a:latin typeface="ヒラギノ丸ゴ Pro W4"/>
                <a:ea typeface="ヒラギノ丸ゴ Pro W4"/>
                <a:cs typeface="ヒラギノ丸ゴ Pro W4"/>
              </a:rPr>
              <a:t>画像化</a:t>
            </a:r>
            <a:endParaRPr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FDG-PET</a:t>
            </a:r>
            <a:r>
              <a:rPr lang="ja-JP" altLang="en-US" sz="2400" dirty="0" smtClean="0">
                <a:latin typeface="ヒラギノ丸ゴ Pro W4"/>
                <a:ea typeface="ヒラギノ丸ゴ Pro W4"/>
                <a:cs typeface="ヒラギノ丸ゴ Pro W4"/>
              </a:rPr>
              <a:t>・・・放射性フッ素</a:t>
            </a:r>
            <a:r>
              <a:rPr lang="en-US" altLang="ja-JP" sz="2400" baseline="30000" dirty="0" smtClean="0">
                <a:latin typeface="ヒラギノ丸ゴ Pro W4"/>
                <a:ea typeface="ヒラギノ丸ゴ Pro W4"/>
                <a:cs typeface="ヒラギノ丸ゴ Pro W4"/>
              </a:rPr>
              <a:t>18</a:t>
            </a:r>
            <a:r>
              <a:rPr lang="en-US" altLang="ja-JP" sz="2400" dirty="0" smtClean="0">
                <a:latin typeface="ヒラギノ丸ゴ Pro W4"/>
                <a:ea typeface="ヒラギノ丸ゴ Pro W4"/>
                <a:cs typeface="ヒラギノ丸ゴ Pro W4"/>
              </a:rPr>
              <a:t>F</a:t>
            </a:r>
            <a:r>
              <a:rPr lang="ja-JP" altLang="en-US" sz="2400" dirty="0" smtClean="0">
                <a:latin typeface="ヒラギノ丸ゴ Pro W4"/>
                <a:ea typeface="ヒラギノ丸ゴ Pro W4"/>
                <a:cs typeface="ヒラギノ丸ゴ Pro W4"/>
              </a:rPr>
              <a:t>のガンマ線を検出</a:t>
            </a:r>
            <a:endParaRPr lang="en-US" altLang="ja-JP" sz="2400" dirty="0" smtClean="0">
              <a:latin typeface="ヒラギノ丸ゴ Pro W4"/>
              <a:ea typeface="ヒラギノ丸ゴ Pro W4"/>
              <a:cs typeface="ヒラギノ丸ゴ Pro W4"/>
            </a:endParaRPr>
          </a:p>
          <a:p>
            <a:r>
              <a:rPr lang="en-US" altLang="ja-JP" sz="2400" dirty="0" smtClean="0">
                <a:latin typeface="ヒラギノ丸ゴ Pro W4"/>
                <a:ea typeface="ヒラギノ丸ゴ Pro W4"/>
                <a:cs typeface="ヒラギノ丸ゴ Pro W4"/>
              </a:rPr>
              <a:t>CT</a:t>
            </a:r>
            <a:r>
              <a:rPr lang="ja-JP" altLang="en-US" sz="2400" dirty="0" smtClean="0">
                <a:latin typeface="ヒラギノ丸ゴ Pro W4"/>
                <a:ea typeface="ヒラギノ丸ゴ Pro W4"/>
                <a:cs typeface="ヒラギノ丸ゴ Pro W4"/>
              </a:rPr>
              <a:t>との組み合わせ（</a:t>
            </a:r>
            <a:r>
              <a:rPr lang="en-US" altLang="ja-JP" sz="2400" dirty="0" smtClean="0">
                <a:latin typeface="ヒラギノ丸ゴ Pro W4"/>
                <a:ea typeface="ヒラギノ丸ゴ Pro W4"/>
                <a:cs typeface="ヒラギノ丸ゴ Pro W4"/>
              </a:rPr>
              <a:t>PET-CT</a:t>
            </a:r>
            <a:r>
              <a:rPr lang="ja-JP" altLang="en-US" sz="2400" dirty="0" smtClean="0">
                <a:latin typeface="ヒラギノ丸ゴ Pro W4"/>
                <a:ea typeface="ヒラギノ丸ゴ Pro W4"/>
                <a:cs typeface="ヒラギノ丸ゴ Pro W4"/>
              </a:rPr>
              <a:t>）＝より詳細な画像</a:t>
            </a:r>
            <a:endParaRPr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福島県内の撮像</a:t>
            </a:r>
            <a:r>
              <a:rPr lang="ja-JP" altLang="en-US" sz="2400" dirty="0">
                <a:latin typeface="ヒラギノ丸ゴ Pro W4"/>
                <a:ea typeface="ヒラギノ丸ゴ Pro W4"/>
                <a:cs typeface="ヒラギノ丸ゴ Pro W4"/>
              </a:rPr>
              <a:t>可能施設</a:t>
            </a:r>
            <a:endParaRPr lang="en-US" altLang="ja-JP" sz="2400" dirty="0">
              <a:latin typeface="ヒラギノ丸ゴ Pro W4"/>
              <a:ea typeface="ヒラギノ丸ゴ Pro W4"/>
              <a:cs typeface="ヒラギノ丸ゴ Pro W4"/>
            </a:endParaRPr>
          </a:p>
          <a:p>
            <a:pPr>
              <a:buNone/>
            </a:pPr>
            <a:r>
              <a:rPr lang="ja-JP" altLang="en-US" sz="2400" dirty="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総合</a:t>
            </a:r>
            <a:r>
              <a:rPr lang="ja-JP" altLang="en-US" sz="2400" dirty="0">
                <a:latin typeface="ヒラギノ丸ゴ Pro W4"/>
                <a:ea typeface="ヒラギノ丸ゴ Pro W4"/>
                <a:cs typeface="ヒラギノ丸ゴ Pro W4"/>
              </a:rPr>
              <a:t>南東</a:t>
            </a:r>
            <a:r>
              <a:rPr lang="ja-JP" altLang="en-US" sz="2400" dirty="0" smtClean="0">
                <a:latin typeface="ヒラギノ丸ゴ Pro W4"/>
                <a:ea typeface="ヒラギノ丸ゴ Pro W4"/>
                <a:cs typeface="ヒラギノ丸ゴ Pro W4"/>
              </a:rPr>
              <a:t>北病院（</a:t>
            </a:r>
            <a:r>
              <a:rPr lang="ja-JP" altLang="en-US" sz="2400" dirty="0">
                <a:latin typeface="ヒラギノ丸ゴ Pro W4"/>
                <a:ea typeface="ヒラギノ丸ゴ Pro W4"/>
                <a:cs typeface="ヒラギノ丸ゴ Pro W4"/>
              </a:rPr>
              <a:t>郡山市）</a:t>
            </a:r>
            <a:endParaRPr lang="en-US" altLang="ja-JP" sz="2400" dirty="0">
              <a:latin typeface="ヒラギノ丸ゴ Pro W4"/>
              <a:ea typeface="ヒラギノ丸ゴ Pro W4"/>
              <a:cs typeface="ヒラギノ丸ゴ Pro W4"/>
            </a:endParaRPr>
          </a:p>
          <a:p>
            <a:pPr>
              <a:buNone/>
            </a:pPr>
            <a:r>
              <a:rPr lang="ja-JP" altLang="en-US" sz="2400" dirty="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白河</a:t>
            </a:r>
            <a:r>
              <a:rPr lang="ja-JP" altLang="en-US" sz="2400" dirty="0">
                <a:latin typeface="ヒラギノ丸ゴ Pro W4"/>
                <a:ea typeface="ヒラギノ丸ゴ Pro W4"/>
                <a:cs typeface="ヒラギノ丸ゴ Pro W4"/>
              </a:rPr>
              <a:t>厚生総合病院（白河市）</a:t>
            </a:r>
            <a:endParaRPr lang="en-US" altLang="ja-JP" sz="2400" dirty="0">
              <a:latin typeface="ヒラギノ丸ゴ Pro W4"/>
              <a:ea typeface="ヒラギノ丸ゴ Pro W4"/>
              <a:cs typeface="ヒラギノ丸ゴ Pro W4"/>
            </a:endParaRPr>
          </a:p>
          <a:p>
            <a:pPr>
              <a:buNone/>
            </a:pPr>
            <a:r>
              <a:rPr lang="ja-JP" altLang="en-US" sz="2400" dirty="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竹田</a:t>
            </a:r>
            <a:r>
              <a:rPr lang="ja-JP" altLang="en-US" sz="2400" dirty="0">
                <a:latin typeface="ヒラギノ丸ゴ Pro W4"/>
                <a:ea typeface="ヒラギノ丸ゴ Pro W4"/>
                <a:cs typeface="ヒラギノ丸ゴ Pro W4"/>
              </a:rPr>
              <a:t>綜合</a:t>
            </a:r>
            <a:r>
              <a:rPr lang="ja-JP" altLang="en-US" sz="2400" dirty="0" smtClean="0">
                <a:latin typeface="ヒラギノ丸ゴ Pro W4"/>
                <a:ea typeface="ヒラギノ丸ゴ Pro W4"/>
                <a:cs typeface="ヒラギノ丸ゴ Pro W4"/>
              </a:rPr>
              <a:t>病院（</a:t>
            </a:r>
            <a:r>
              <a:rPr lang="ja-JP" altLang="en-US" sz="2400" dirty="0">
                <a:latin typeface="ヒラギノ丸ゴ Pro W4"/>
                <a:ea typeface="ヒラギノ丸ゴ Pro W4"/>
                <a:cs typeface="ヒラギノ丸ゴ Pro W4"/>
              </a:rPr>
              <a:t>会津若松市）</a:t>
            </a:r>
          </a:p>
          <a:p>
            <a:endParaRPr kumimoji="1" lang="ja-JP" altLang="en-US" sz="2400" dirty="0">
              <a:latin typeface="ヒラギノ丸ゴ Pro W4"/>
              <a:ea typeface="ヒラギノ丸ゴ Pro W4"/>
              <a:cs typeface="ヒラギノ丸ゴ Pro W4"/>
            </a:endParaRPr>
          </a:p>
        </p:txBody>
      </p:sp>
      <p:pic>
        <p:nvPicPr>
          <p:cNvPr id="4" name="図 3"/>
          <p:cNvPicPr>
            <a:picLocks noChangeAspect="1"/>
          </p:cNvPicPr>
          <p:nvPr/>
        </p:nvPicPr>
        <p:blipFill>
          <a:blip r:embed="rId2"/>
          <a:stretch>
            <a:fillRect/>
          </a:stretch>
        </p:blipFill>
        <p:spPr>
          <a:xfrm>
            <a:off x="5292760" y="4559300"/>
            <a:ext cx="3512620" cy="2298700"/>
          </a:xfrm>
          <a:prstGeom prst="rect">
            <a:avLst/>
          </a:prstGeom>
        </p:spPr>
      </p:pic>
      <p:sp>
        <p:nvSpPr>
          <p:cNvPr id="5" name="テキスト ボックス 4"/>
          <p:cNvSpPr txBox="1"/>
          <p:nvPr/>
        </p:nvSpPr>
        <p:spPr>
          <a:xfrm>
            <a:off x="5549653" y="6464717"/>
            <a:ext cx="979755" cy="338554"/>
          </a:xfrm>
          <a:prstGeom prst="rect">
            <a:avLst/>
          </a:prstGeom>
          <a:noFill/>
        </p:spPr>
        <p:txBody>
          <a:bodyPr wrap="none" rtlCol="0">
            <a:spAutoFit/>
          </a:bodyPr>
          <a:lstStyle/>
          <a:p>
            <a:r>
              <a:rPr kumimoji="1" lang="en-US" altLang="ja-JP" sz="1600" dirty="0" smtClean="0">
                <a:latin typeface="ヒラギノ丸ゴ Pro W4"/>
                <a:ea typeface="ヒラギノ丸ゴ Pro W4"/>
                <a:cs typeface="ヒラギノ丸ゴ Pro W4"/>
              </a:rPr>
              <a:t>PET-CT</a:t>
            </a:r>
            <a:endParaRPr kumimoji="1" lang="ja-JP" altLang="en-US" sz="1600" dirty="0">
              <a:latin typeface="ヒラギノ丸ゴ Pro W4"/>
              <a:ea typeface="ヒラギノ丸ゴ Pro W4"/>
              <a:cs typeface="ヒラギノ丸ゴ Pro W4"/>
            </a:endParaRPr>
          </a:p>
        </p:txBody>
      </p:sp>
    </p:spTree>
    <p:extLst>
      <p:ext uri="{BB962C8B-B14F-4D97-AF65-F5344CB8AC3E}">
        <p14:creationId xmlns:p14="http://schemas.microsoft.com/office/powerpoint/2010/main" val="40955837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3366FF"/>
                </a:solidFill>
                <a:latin typeface="ヒラギノ丸ゴ Pro W4"/>
                <a:ea typeface="ヒラギノ丸ゴ Pro W4"/>
                <a:cs typeface="ヒラギノ丸ゴ Pro W4"/>
              </a:rPr>
              <a:t>福島医大整形外科</a:t>
            </a:r>
            <a:r>
              <a:rPr lang="en-US" altLang="ja-JP" dirty="0" smtClean="0">
                <a:solidFill>
                  <a:srgbClr val="3366FF"/>
                </a:solidFill>
                <a:latin typeface="ヒラギノ丸ゴ Pro W4"/>
                <a:ea typeface="ヒラギノ丸ゴ Pro W4"/>
                <a:cs typeface="ヒラギノ丸ゴ Pro W4"/>
              </a:rPr>
              <a:t/>
            </a:r>
            <a:br>
              <a:rPr lang="en-US" altLang="ja-JP" dirty="0" smtClean="0">
                <a:solidFill>
                  <a:srgbClr val="3366FF"/>
                </a:solidFill>
                <a:latin typeface="ヒラギノ丸ゴ Pro W4"/>
                <a:ea typeface="ヒラギノ丸ゴ Pro W4"/>
                <a:cs typeface="ヒラギノ丸ゴ Pro W4"/>
              </a:rPr>
            </a:br>
            <a:r>
              <a:rPr lang="ja-JP" altLang="en-US" dirty="0" smtClean="0">
                <a:solidFill>
                  <a:srgbClr val="3366FF"/>
                </a:solidFill>
                <a:latin typeface="ヒラギノ丸ゴ Pro W4"/>
                <a:ea typeface="ヒラギノ丸ゴ Pro W4"/>
                <a:cs typeface="ヒラギノ丸ゴ Pro W4"/>
              </a:rPr>
              <a:t>骨軟部腫瘍グループの取り組み</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pPr marL="0" indent="0">
              <a:buNone/>
            </a:pPr>
            <a:r>
              <a:rPr kumimoji="1" lang="ja-JP" altLang="en-US" sz="2000" dirty="0" smtClean="0">
                <a:solidFill>
                  <a:srgbClr val="FF0000"/>
                </a:solidFill>
                <a:latin typeface="ヒラギノ丸ゴ Pro W4"/>
                <a:ea typeface="ヒラギノ丸ゴ Pro W4"/>
                <a:cs typeface="ヒラギノ丸ゴ Pro W4"/>
              </a:rPr>
              <a:t>国内学会・研究会</a:t>
            </a:r>
            <a:endParaRPr kumimoji="1" lang="en-US" altLang="ja-JP" sz="2000" dirty="0" smtClean="0">
              <a:solidFill>
                <a:srgbClr val="FF0000"/>
              </a:solidFill>
              <a:latin typeface="ヒラギノ丸ゴ Pro W4"/>
              <a:ea typeface="ヒラギノ丸ゴ Pro W4"/>
              <a:cs typeface="ヒラギノ丸ゴ Pro W4"/>
            </a:endParaRPr>
          </a:p>
          <a:p>
            <a:r>
              <a:rPr kumimoji="1" lang="ja-JP" altLang="en-US" sz="2000" dirty="0" smtClean="0">
                <a:latin typeface="ヒラギノ丸ゴ Pro W4"/>
                <a:ea typeface="ヒラギノ丸ゴ Pro W4"/>
                <a:cs typeface="ヒラギノ丸ゴ Pro W4"/>
              </a:rPr>
              <a:t>日本癌学会（</a:t>
            </a:r>
            <a:r>
              <a:rPr kumimoji="1" lang="en-US" altLang="ja-JP" sz="2000" dirty="0" smtClean="0">
                <a:latin typeface="ヒラギノ丸ゴ Pro W4"/>
                <a:ea typeface="ヒラギノ丸ゴ Pro W4"/>
                <a:cs typeface="ヒラギノ丸ゴ Pro W4"/>
              </a:rPr>
              <a:t>JCA</a:t>
            </a:r>
            <a:r>
              <a:rPr kumimoji="1" lang="ja-JP" altLang="en-US" sz="2000" dirty="0" smtClean="0">
                <a:latin typeface="ヒラギノ丸ゴ Pro W4"/>
                <a:ea typeface="ヒラギノ丸ゴ Pro W4"/>
                <a:cs typeface="ヒラギノ丸ゴ Pro W4"/>
              </a:rPr>
              <a:t>）</a:t>
            </a:r>
            <a:endParaRPr kumimoji="1" lang="en-US" altLang="ja-JP" sz="2000" dirty="0" smtClean="0">
              <a:latin typeface="ヒラギノ丸ゴ Pro W4"/>
              <a:ea typeface="ヒラギノ丸ゴ Pro W4"/>
              <a:cs typeface="ヒラギノ丸ゴ Pro W4"/>
            </a:endParaRPr>
          </a:p>
          <a:p>
            <a:r>
              <a:rPr kumimoji="1" lang="ja-JP" altLang="en-US" sz="2000" dirty="0" smtClean="0">
                <a:latin typeface="ヒラギノ丸ゴ Pro W4"/>
                <a:ea typeface="ヒラギノ丸ゴ Pro W4"/>
                <a:cs typeface="ヒラギノ丸ゴ Pro W4"/>
              </a:rPr>
              <a:t>日本癌治療学会（</a:t>
            </a:r>
            <a:r>
              <a:rPr kumimoji="1" lang="en-US" altLang="ja-JP" sz="2000" dirty="0" smtClean="0">
                <a:latin typeface="ヒラギノ丸ゴ Pro W4"/>
                <a:ea typeface="ヒラギノ丸ゴ Pro W4"/>
                <a:cs typeface="ヒラギノ丸ゴ Pro W4"/>
              </a:rPr>
              <a:t>JSCO</a:t>
            </a:r>
            <a:r>
              <a:rPr kumimoji="1" lang="ja-JP" altLang="en-US" sz="2000" dirty="0" smtClean="0">
                <a:latin typeface="ヒラギノ丸ゴ Pro W4"/>
                <a:ea typeface="ヒラギノ丸ゴ Pro W4"/>
                <a:cs typeface="ヒラギノ丸ゴ Pro W4"/>
              </a:rPr>
              <a:t>）</a:t>
            </a:r>
            <a:endParaRPr kumimoji="1" lang="en-US" altLang="ja-JP" sz="2000" dirty="0" smtClean="0">
              <a:latin typeface="ヒラギノ丸ゴ Pro W4"/>
              <a:ea typeface="ヒラギノ丸ゴ Pro W4"/>
              <a:cs typeface="ヒラギノ丸ゴ Pro W4"/>
            </a:endParaRPr>
          </a:p>
          <a:p>
            <a:r>
              <a:rPr lang="ja-JP" altLang="en-US" sz="2000" dirty="0" smtClean="0">
                <a:latin typeface="ヒラギノ丸ゴ Pro W4"/>
                <a:ea typeface="ヒラギノ丸ゴ Pro W4"/>
                <a:cs typeface="ヒラギノ丸ゴ Pro W4"/>
              </a:rPr>
              <a:t>日本臨床腫瘍学会（</a:t>
            </a:r>
            <a:r>
              <a:rPr lang="en-US" altLang="ja-JP" sz="2000" dirty="0" smtClean="0">
                <a:latin typeface="ヒラギノ丸ゴ Pro W4"/>
                <a:ea typeface="ヒラギノ丸ゴ Pro W4"/>
                <a:cs typeface="ヒラギノ丸ゴ Pro W4"/>
              </a:rPr>
              <a:t>JSMO</a:t>
            </a:r>
            <a:r>
              <a:rPr lang="ja-JP" altLang="en-US" sz="2000" dirty="0" smtClean="0">
                <a:latin typeface="ヒラギノ丸ゴ Pro W4"/>
                <a:ea typeface="ヒラギノ丸ゴ Pro W4"/>
                <a:cs typeface="ヒラギノ丸ゴ Pro W4"/>
              </a:rPr>
              <a:t>）</a:t>
            </a:r>
            <a:endParaRPr lang="en-US" altLang="ja-JP" sz="2000" dirty="0" smtClean="0">
              <a:latin typeface="ヒラギノ丸ゴ Pro W4"/>
              <a:ea typeface="ヒラギノ丸ゴ Pro W4"/>
              <a:cs typeface="ヒラギノ丸ゴ Pro W4"/>
            </a:endParaRPr>
          </a:p>
          <a:p>
            <a:r>
              <a:rPr kumimoji="1" lang="ja-JP" altLang="en-US" sz="2000" dirty="0" smtClean="0">
                <a:latin typeface="ヒラギノ丸ゴ Pro W4"/>
                <a:ea typeface="ヒラギノ丸ゴ Pro W4"/>
                <a:cs typeface="ヒラギノ丸ゴ Pro W4"/>
              </a:rPr>
              <a:t>日本整形外科学会（</a:t>
            </a:r>
            <a:r>
              <a:rPr kumimoji="1" lang="en-US" altLang="ja-JP" sz="2000" dirty="0" smtClean="0">
                <a:latin typeface="ヒラギノ丸ゴ Pro W4"/>
                <a:ea typeface="ヒラギノ丸ゴ Pro W4"/>
                <a:cs typeface="ヒラギノ丸ゴ Pro W4"/>
              </a:rPr>
              <a:t>JOA</a:t>
            </a:r>
            <a:r>
              <a:rPr kumimoji="1" lang="ja-JP" altLang="en-US" sz="2000" dirty="0" smtClean="0">
                <a:latin typeface="ヒラギノ丸ゴ Pro W4"/>
                <a:ea typeface="ヒラギノ丸ゴ Pro W4"/>
                <a:cs typeface="ヒラギノ丸ゴ Pro W4"/>
              </a:rPr>
              <a:t>）</a:t>
            </a:r>
            <a:endParaRPr kumimoji="1" lang="en-US" altLang="ja-JP" sz="2000" dirty="0" smtClean="0">
              <a:latin typeface="ヒラギノ丸ゴ Pro W4"/>
              <a:ea typeface="ヒラギノ丸ゴ Pro W4"/>
              <a:cs typeface="ヒラギノ丸ゴ Pro W4"/>
            </a:endParaRPr>
          </a:p>
          <a:p>
            <a:r>
              <a:rPr lang="ja-JP" altLang="en-US" sz="2000" dirty="0" smtClean="0">
                <a:latin typeface="ヒラギノ丸ゴ Pro W4"/>
                <a:ea typeface="ヒラギノ丸ゴ Pro W4"/>
                <a:cs typeface="ヒラギノ丸ゴ Pro W4"/>
              </a:rPr>
              <a:t>骨軟部肉腫治療研究会（</a:t>
            </a:r>
            <a:r>
              <a:rPr lang="en-US" altLang="ja-JP" sz="2000" dirty="0" smtClean="0">
                <a:latin typeface="ヒラギノ丸ゴ Pro W4"/>
                <a:ea typeface="ヒラギノ丸ゴ Pro W4"/>
                <a:cs typeface="ヒラギノ丸ゴ Pro W4"/>
              </a:rPr>
              <a:t>JMOG</a:t>
            </a:r>
            <a:r>
              <a:rPr lang="ja-JP" altLang="en-US" sz="2000" dirty="0" smtClean="0">
                <a:latin typeface="ヒラギノ丸ゴ Pro W4"/>
                <a:ea typeface="ヒラギノ丸ゴ Pro W4"/>
                <a:cs typeface="ヒラギノ丸ゴ Pro W4"/>
              </a:rPr>
              <a:t>）</a:t>
            </a:r>
            <a:endParaRPr lang="en-US" altLang="ja-JP" sz="2000" dirty="0" smtClean="0">
              <a:latin typeface="ヒラギノ丸ゴ Pro W4"/>
              <a:ea typeface="ヒラギノ丸ゴ Pro W4"/>
              <a:cs typeface="ヒラギノ丸ゴ Pro W4"/>
            </a:endParaRPr>
          </a:p>
          <a:p>
            <a:r>
              <a:rPr kumimoji="1" lang="ja-JP" altLang="en-US" sz="2000" dirty="0" smtClean="0">
                <a:latin typeface="ヒラギノ丸ゴ Pro W4"/>
                <a:ea typeface="ヒラギノ丸ゴ Pro W4"/>
                <a:cs typeface="ヒラギノ丸ゴ Pro W4"/>
              </a:rPr>
              <a:t>日本ユーイング肉腫研究グループ（</a:t>
            </a:r>
            <a:r>
              <a:rPr kumimoji="1" lang="en-US" altLang="ja-JP" sz="2000" dirty="0" smtClean="0">
                <a:latin typeface="ヒラギノ丸ゴ Pro W4"/>
                <a:ea typeface="ヒラギノ丸ゴ Pro W4"/>
                <a:cs typeface="ヒラギノ丸ゴ Pro W4"/>
              </a:rPr>
              <a:t>JESS</a:t>
            </a:r>
            <a:r>
              <a:rPr kumimoji="1" lang="ja-JP" altLang="en-US" sz="2000" dirty="0" smtClean="0">
                <a:latin typeface="ヒラギノ丸ゴ Pro W4"/>
                <a:ea typeface="ヒラギノ丸ゴ Pro W4"/>
                <a:cs typeface="ヒラギノ丸ゴ Pro W4"/>
              </a:rPr>
              <a:t>）</a:t>
            </a:r>
            <a:endParaRPr kumimoji="1" lang="en-US" altLang="ja-JP" sz="2000" dirty="0" smtClean="0">
              <a:latin typeface="ヒラギノ丸ゴ Pro W4"/>
              <a:ea typeface="ヒラギノ丸ゴ Pro W4"/>
              <a:cs typeface="ヒラギノ丸ゴ Pro W4"/>
            </a:endParaRPr>
          </a:p>
          <a:p>
            <a:r>
              <a:rPr lang="ja-JP" altLang="en-US" sz="2000" dirty="0" smtClean="0">
                <a:latin typeface="ヒラギノ丸ゴ Pro W4"/>
                <a:ea typeface="ヒラギノ丸ゴ Pro W4"/>
                <a:cs typeface="ヒラギノ丸ゴ Pro W4"/>
              </a:rPr>
              <a:t>アクリジンオレンジ治療研究会</a:t>
            </a:r>
            <a:endParaRPr lang="en-US" altLang="ja-JP" sz="2000" dirty="0" smtClean="0">
              <a:latin typeface="ヒラギノ丸ゴ Pro W4"/>
              <a:ea typeface="ヒラギノ丸ゴ Pro W4"/>
              <a:cs typeface="ヒラギノ丸ゴ Pro W4"/>
            </a:endParaRPr>
          </a:p>
          <a:p>
            <a:r>
              <a:rPr lang="ja-JP" altLang="en-US" sz="2000" dirty="0" smtClean="0">
                <a:latin typeface="ヒラギノ丸ゴ Pro W4"/>
                <a:ea typeface="ヒラギノ丸ゴ Pro W4"/>
                <a:cs typeface="ヒラギノ丸ゴ Pro W4"/>
              </a:rPr>
              <a:t>東北地区骨軟部腫瘍研究会</a:t>
            </a:r>
            <a:endParaRPr lang="en-US" altLang="ja-JP" sz="2000" dirty="0" smtClean="0">
              <a:latin typeface="ヒラギノ丸ゴ Pro W4"/>
              <a:ea typeface="ヒラギノ丸ゴ Pro W4"/>
              <a:cs typeface="ヒラギノ丸ゴ Pro W4"/>
            </a:endParaRPr>
          </a:p>
          <a:p>
            <a:r>
              <a:rPr lang="ja-JP" altLang="en-US" sz="2000" dirty="0">
                <a:latin typeface="ヒラギノ丸ゴ Pro W4"/>
                <a:ea typeface="ヒラギノ丸ゴ Pro W4"/>
                <a:cs typeface="ヒラギノ丸ゴ Pro W4"/>
              </a:rPr>
              <a:t>（金沢大・三重大・岡山大・福島医大</a:t>
            </a:r>
            <a:r>
              <a:rPr lang="ja-JP" altLang="en-US" sz="2000" dirty="0" smtClean="0">
                <a:latin typeface="ヒラギノ丸ゴ Pro W4"/>
                <a:ea typeface="ヒラギノ丸ゴ Pro W4"/>
                <a:cs typeface="ヒラギノ丸ゴ Pro W4"/>
              </a:rPr>
              <a:t>）骨軟部腫瘍セミナー</a:t>
            </a:r>
            <a:endParaRPr lang="en-US" altLang="ja-JP" sz="2000" dirty="0" smtClean="0">
              <a:latin typeface="ヒラギノ丸ゴ Pro W4"/>
              <a:ea typeface="ヒラギノ丸ゴ Pro W4"/>
              <a:cs typeface="ヒラギノ丸ゴ Pro W4"/>
            </a:endParaRPr>
          </a:p>
          <a:p>
            <a:pPr marL="0" indent="0">
              <a:buNone/>
            </a:pPr>
            <a:r>
              <a:rPr lang="ja-JP" altLang="en-US" sz="2000" dirty="0" smtClean="0">
                <a:solidFill>
                  <a:srgbClr val="FF0000"/>
                </a:solidFill>
                <a:latin typeface="ヒラギノ丸ゴ Pro W4"/>
                <a:ea typeface="ヒラギノ丸ゴ Pro W4"/>
                <a:cs typeface="ヒラギノ丸ゴ Pro W4"/>
              </a:rPr>
              <a:t>国際学会</a:t>
            </a:r>
            <a:endParaRPr lang="en-US" altLang="ja-JP" sz="2000" dirty="0" smtClean="0">
              <a:solidFill>
                <a:srgbClr val="FF0000"/>
              </a:solidFill>
              <a:latin typeface="ヒラギノ丸ゴ Pro W4"/>
              <a:ea typeface="ヒラギノ丸ゴ Pro W4"/>
              <a:cs typeface="ヒラギノ丸ゴ Pro W4"/>
            </a:endParaRPr>
          </a:p>
          <a:p>
            <a:r>
              <a:rPr lang="ja-JP" altLang="en-US" sz="2000" dirty="0" smtClean="0">
                <a:latin typeface="ヒラギノ丸ゴ Pro W4"/>
                <a:ea typeface="ヒラギノ丸ゴ Pro W4"/>
                <a:cs typeface="ヒラギノ丸ゴ Pro W4"/>
              </a:rPr>
              <a:t>アジア・太平洋地区骨軟部腫瘍学会（</a:t>
            </a:r>
            <a:r>
              <a:rPr lang="en-US" altLang="ja-JP" sz="2000" dirty="0" smtClean="0">
                <a:latin typeface="ヒラギノ丸ゴ Pro W4"/>
                <a:ea typeface="ヒラギノ丸ゴ Pro W4"/>
                <a:cs typeface="ヒラギノ丸ゴ Pro W4"/>
              </a:rPr>
              <a:t>APMSTS</a:t>
            </a:r>
            <a:r>
              <a:rPr lang="ja-JP" altLang="en-US" sz="2000" dirty="0" smtClean="0">
                <a:latin typeface="ヒラギノ丸ゴ Pro W4"/>
                <a:ea typeface="ヒラギノ丸ゴ Pro W4"/>
                <a:cs typeface="ヒラギノ丸ゴ Pro W4"/>
              </a:rPr>
              <a:t>）</a:t>
            </a:r>
            <a:endParaRPr lang="en-US" altLang="ja-JP" sz="2000" dirty="0" smtClean="0">
              <a:latin typeface="ヒラギノ丸ゴ Pro W4"/>
              <a:ea typeface="ヒラギノ丸ゴ Pro W4"/>
              <a:cs typeface="ヒラギノ丸ゴ Pro W4"/>
            </a:endParaRPr>
          </a:p>
          <a:p>
            <a:r>
              <a:rPr kumimoji="1" lang="ja-JP" altLang="en-US" sz="2000" dirty="0" smtClean="0">
                <a:latin typeface="ヒラギノ丸ゴ Pro W4"/>
                <a:ea typeface="ヒラギノ丸ゴ Pro W4"/>
                <a:cs typeface="ヒラギノ丸ゴ Pro W4"/>
              </a:rPr>
              <a:t>国際患肢温存学会</a:t>
            </a:r>
            <a:r>
              <a:rPr lang="ja-JP" altLang="en-US" sz="2000" dirty="0" smtClean="0">
                <a:latin typeface="ヒラギノ丸ゴ Pro W4"/>
                <a:ea typeface="ヒラギノ丸ゴ Pro W4"/>
                <a:cs typeface="ヒラギノ丸ゴ Pro W4"/>
              </a:rPr>
              <a:t>（</a:t>
            </a:r>
            <a:r>
              <a:rPr lang="en-US" altLang="ja-JP" sz="2000" dirty="0" smtClean="0">
                <a:latin typeface="ヒラギノ丸ゴ Pro W4"/>
                <a:ea typeface="ヒラギノ丸ゴ Pro W4"/>
                <a:cs typeface="ヒラギノ丸ゴ Pro W4"/>
              </a:rPr>
              <a:t>ISOLS</a:t>
            </a:r>
            <a:r>
              <a:rPr lang="ja-JP" altLang="en-US" sz="2000" dirty="0" smtClean="0">
                <a:latin typeface="ヒラギノ丸ゴ Pro W4"/>
                <a:ea typeface="ヒラギノ丸ゴ Pro W4"/>
                <a:cs typeface="ヒラギノ丸ゴ Pro W4"/>
              </a:rPr>
              <a:t>）</a:t>
            </a:r>
            <a:endParaRPr kumimoji="1" lang="en-US" altLang="ja-JP" sz="20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1343222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6" end="6"/>
                                            </p:txEl>
                                          </p:spTgt>
                                        </p:tgtEl>
                                      </p:cBhvr>
                                    </p:animEffect>
                                    <p:animScale>
                                      <p:cBhvr>
                                        <p:cTn id="7" dur="250" autoRev="1" fill="hold"/>
                                        <p:tgtEl>
                                          <p:spTgt spid="3">
                                            <p:txEl>
                                              <p:pRg st="6" end="6"/>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7" end="7"/>
                                            </p:txEl>
                                          </p:spTgt>
                                        </p:tgtEl>
                                      </p:cBhvr>
                                    </p:animEffect>
                                    <p:animScale>
                                      <p:cBhvr>
                                        <p:cTn id="10"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txBox="1">
            <a:spLocks/>
          </p:cNvSpPr>
          <p:nvPr/>
        </p:nvSpPr>
        <p:spPr>
          <a:xfrm>
            <a:off x="558800" y="6232525"/>
            <a:ext cx="8229600" cy="485775"/>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1" lang="ja-JP" altLang="en-US" sz="2800" b="0" i="0" u="none" strike="noStrike" kern="1200" cap="none" spc="0" normalizeH="0" baseline="0" noProof="0" dirty="0" smtClean="0">
                <a:ln>
                  <a:noFill/>
                </a:ln>
                <a:solidFill>
                  <a:srgbClr val="3366FF"/>
                </a:solidFill>
                <a:effectLst/>
                <a:uLnTx/>
                <a:uFillTx/>
                <a:latin typeface="ヒラギノ丸ゴ Pro W4"/>
                <a:ea typeface="ヒラギノ丸ゴ Pro W4"/>
                <a:cs typeface="ヒラギノ丸ゴ Pro W4"/>
              </a:rPr>
              <a:t>ご静聴ありがとうございました</a:t>
            </a:r>
            <a:endParaRPr kumimoji="1" lang="ja-JP" altLang="en-US" sz="2800" b="0" i="0" u="none" strike="noStrike" kern="1200" cap="none" spc="0" normalizeH="0" baseline="0" noProof="0" dirty="0">
              <a:ln>
                <a:noFill/>
              </a:ln>
              <a:solidFill>
                <a:srgbClr val="3366FF"/>
              </a:solidFill>
              <a:effectLst/>
              <a:uLnTx/>
              <a:uFillTx/>
              <a:latin typeface="ヒラギノ丸ゴ Pro W4"/>
              <a:ea typeface="ヒラギノ丸ゴ Pro W4"/>
              <a:cs typeface="ヒラギノ丸ゴ Pro W4"/>
            </a:endParaRPr>
          </a:p>
        </p:txBody>
      </p:sp>
      <p:pic>
        <p:nvPicPr>
          <p:cNvPr id="4" name="図 3" descr="76852671_org.v13316119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6933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solidFill>
                  <a:srgbClr val="3366FF"/>
                </a:solidFill>
                <a:latin typeface="ヒラギノ丸ゴ Pro W4"/>
                <a:ea typeface="ヒラギノ丸ゴ Pro W4"/>
                <a:cs typeface="ヒラギノ丸ゴ Pro W4"/>
              </a:rPr>
              <a:t>FDG-</a:t>
            </a:r>
            <a:r>
              <a:rPr lang="en-US" altLang="ja-JP" dirty="0" smtClean="0">
                <a:solidFill>
                  <a:srgbClr val="3366FF"/>
                </a:solidFill>
                <a:latin typeface="ヒラギノ丸ゴ Pro W4"/>
                <a:ea typeface="ヒラギノ丸ゴ Pro W4"/>
                <a:cs typeface="ヒラギノ丸ゴ Pro W4"/>
              </a:rPr>
              <a:t>PET</a:t>
            </a:r>
            <a:r>
              <a:rPr lang="ja-JP" altLang="en-US" dirty="0" smtClean="0">
                <a:solidFill>
                  <a:srgbClr val="3366FF"/>
                </a:solidFill>
                <a:latin typeface="ヒラギノ丸ゴ Pro W4"/>
                <a:ea typeface="ヒラギノ丸ゴ Pro W4"/>
                <a:cs typeface="ヒラギノ丸ゴ Pro W4"/>
              </a:rPr>
              <a:t>の保険適応</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Autofit/>
          </a:bodyPr>
          <a:lstStyle/>
          <a:p>
            <a:r>
              <a:rPr lang="en-US" altLang="ja-JP" sz="2400" dirty="0">
                <a:latin typeface="ヒラギノ丸ゴ Pro W4"/>
                <a:ea typeface="ヒラギノ丸ゴ Pro W4"/>
                <a:cs typeface="ヒラギノ丸ゴ Pro W4"/>
              </a:rPr>
              <a:t>1996</a:t>
            </a:r>
            <a:r>
              <a:rPr lang="ja-JP" altLang="en-US" sz="2400" dirty="0">
                <a:latin typeface="ヒラギノ丸ゴ Pro W4"/>
                <a:ea typeface="ヒラギノ丸ゴ Pro W4"/>
                <a:cs typeface="ヒラギノ丸ゴ Pro W4"/>
              </a:rPr>
              <a:t>年</a:t>
            </a:r>
            <a:r>
              <a:rPr lang="en-US" altLang="ja-JP" sz="2400" dirty="0">
                <a:latin typeface="ヒラギノ丸ゴ Pro W4"/>
                <a:ea typeface="ヒラギノ丸ゴ Pro W4"/>
                <a:cs typeface="ヒラギノ丸ゴ Pro W4"/>
              </a:rPr>
              <a:t>〜</a:t>
            </a:r>
            <a:r>
              <a:rPr lang="ja-JP" altLang="en-US" sz="2400" dirty="0">
                <a:latin typeface="ヒラギノ丸ゴ Pro W4"/>
                <a:ea typeface="ヒラギノ丸ゴ Pro W4"/>
                <a:cs typeface="ヒラギノ丸ゴ Pro W4"/>
              </a:rPr>
              <a:t>　高度先進</a:t>
            </a:r>
            <a:r>
              <a:rPr lang="ja-JP" altLang="en-US" sz="2400" dirty="0" smtClean="0">
                <a:latin typeface="ヒラギノ丸ゴ Pro W4"/>
                <a:ea typeface="ヒラギノ丸ゴ Pro W4"/>
                <a:cs typeface="ヒラギノ丸ゴ Pro W4"/>
              </a:rPr>
              <a:t>医療</a:t>
            </a:r>
            <a:endParaRPr lang="en-US" altLang="ja-JP" sz="2400" dirty="0" smtClean="0">
              <a:latin typeface="ヒラギノ丸ゴ Pro W4"/>
              <a:ea typeface="ヒラギノ丸ゴ Pro W4"/>
              <a:cs typeface="ヒラギノ丸ゴ Pro W4"/>
            </a:endParaRPr>
          </a:p>
          <a:p>
            <a:r>
              <a:rPr lang="en-US" altLang="ja-JP" sz="2400" dirty="0" smtClean="0">
                <a:latin typeface="ヒラギノ丸ゴ Pro W4"/>
                <a:ea typeface="ヒラギノ丸ゴ Pro W4"/>
                <a:cs typeface="ヒラギノ丸ゴ Pro W4"/>
              </a:rPr>
              <a:t>2002</a:t>
            </a:r>
            <a:r>
              <a:rPr lang="ja-JP" altLang="en-US" sz="2400" dirty="0">
                <a:latin typeface="ヒラギノ丸ゴ Pro W4"/>
                <a:ea typeface="ヒラギノ丸ゴ Pro W4"/>
                <a:cs typeface="ヒラギノ丸ゴ Pro W4"/>
              </a:rPr>
              <a:t>年</a:t>
            </a:r>
            <a:r>
              <a:rPr lang="en-US" altLang="ja-JP" sz="2400" dirty="0">
                <a:latin typeface="ヒラギノ丸ゴ Pro W4"/>
                <a:ea typeface="ヒラギノ丸ゴ Pro W4"/>
                <a:cs typeface="ヒラギノ丸ゴ Pro W4"/>
              </a:rPr>
              <a:t>〜</a:t>
            </a:r>
            <a:r>
              <a:rPr lang="ja-JP" altLang="en-US" sz="2400" dirty="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健康保険を適応</a:t>
            </a:r>
            <a:endParaRPr lang="en-US" altLang="ja-JP" sz="2400" dirty="0">
              <a:latin typeface="ヒラギノ丸ゴ Pro W4"/>
              <a:ea typeface="ヒラギノ丸ゴ Pro W4"/>
              <a:cs typeface="ヒラギノ丸ゴ Pro W4"/>
            </a:endParaRPr>
          </a:p>
          <a:p>
            <a:pPr>
              <a:buNone/>
            </a:pPr>
            <a:r>
              <a:rPr lang="ja-JP" altLang="en-US" sz="2400" dirty="0">
                <a:latin typeface="ヒラギノ丸ゴ Pro W4"/>
                <a:ea typeface="ヒラギノ丸ゴ Pro W4"/>
                <a:cs typeface="ヒラギノ丸ゴ Pro W4"/>
              </a:rPr>
              <a:t>　</a:t>
            </a:r>
            <a:r>
              <a:rPr lang="en-US" altLang="ja-JP" sz="2400" dirty="0">
                <a:latin typeface="ヒラギノ丸ゴ Pro W4"/>
                <a:ea typeface="ヒラギノ丸ゴ Pro W4"/>
                <a:cs typeface="ヒラギノ丸ゴ Pro W4"/>
              </a:rPr>
              <a:t>10</a:t>
            </a:r>
            <a:r>
              <a:rPr lang="ja-JP" altLang="en-US" sz="2400" dirty="0">
                <a:latin typeface="ヒラギノ丸ゴ Pro W4"/>
                <a:ea typeface="ヒラギノ丸ゴ Pro W4"/>
                <a:cs typeface="ヒラギノ丸ゴ Pro W4"/>
              </a:rPr>
              <a:t>種類のがんー肺癌</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乳癌</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大腸癌</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頭頚部癌</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脳腫瘍</a:t>
            </a:r>
            <a:r>
              <a:rPr lang="en-US" altLang="ja-JP" sz="2400" dirty="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膵癌</a:t>
            </a:r>
            <a:r>
              <a:rPr lang="en-US" altLang="ja-JP" sz="2400" dirty="0" smtClean="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悪性リンパ種</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転移性肝癌</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原発不明癌</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悪性黒色腫</a:t>
            </a:r>
            <a:endParaRPr lang="en-US" altLang="ja-JP" sz="2400" dirty="0">
              <a:latin typeface="ヒラギノ丸ゴ Pro W4"/>
              <a:ea typeface="ヒラギノ丸ゴ Pro W4"/>
              <a:cs typeface="ヒラギノ丸ゴ Pro W4"/>
            </a:endParaRPr>
          </a:p>
          <a:p>
            <a:r>
              <a:rPr lang="en-US" altLang="ja-JP" sz="2400" dirty="0">
                <a:latin typeface="ヒラギノ丸ゴ Pro W4"/>
                <a:ea typeface="ヒラギノ丸ゴ Pro W4"/>
                <a:cs typeface="ヒラギノ丸ゴ Pro W4"/>
              </a:rPr>
              <a:t>2006</a:t>
            </a:r>
            <a:r>
              <a:rPr lang="ja-JP" altLang="en-US" sz="2400" dirty="0">
                <a:latin typeface="ヒラギノ丸ゴ Pro W4"/>
                <a:ea typeface="ヒラギノ丸ゴ Pro W4"/>
                <a:cs typeface="ヒラギノ丸ゴ Pro W4"/>
              </a:rPr>
              <a:t>年</a:t>
            </a:r>
            <a:r>
              <a:rPr lang="en-US" altLang="ja-JP" sz="2400" dirty="0">
                <a:latin typeface="ヒラギノ丸ゴ Pro W4"/>
                <a:ea typeface="ヒラギノ丸ゴ Pro W4"/>
                <a:cs typeface="ヒラギノ丸ゴ Pro W4"/>
              </a:rPr>
              <a:t>〜</a:t>
            </a:r>
            <a:r>
              <a:rPr lang="ja-JP" altLang="en-US" sz="2400" dirty="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健康保険の適応拡大</a:t>
            </a:r>
            <a:endParaRPr lang="en-US" altLang="ja-JP" sz="2400" dirty="0">
              <a:latin typeface="ヒラギノ丸ゴ Pro W4"/>
              <a:ea typeface="ヒラギノ丸ゴ Pro W4"/>
              <a:cs typeface="ヒラギノ丸ゴ Pro W4"/>
            </a:endParaRPr>
          </a:p>
          <a:p>
            <a:pPr>
              <a:buNone/>
            </a:pPr>
            <a:r>
              <a:rPr lang="ja-JP" altLang="en-US" sz="2400" dirty="0">
                <a:latin typeface="ヒラギノ丸ゴ Pro W4"/>
                <a:ea typeface="ヒラギノ丸ゴ Pro W4"/>
                <a:cs typeface="ヒラギノ丸ゴ Pro W4"/>
              </a:rPr>
              <a:t>　</a:t>
            </a:r>
            <a:r>
              <a:rPr lang="en-US" altLang="ja-JP" sz="2400" dirty="0">
                <a:latin typeface="ヒラギノ丸ゴ Pro W4"/>
                <a:ea typeface="ヒラギノ丸ゴ Pro W4"/>
                <a:cs typeface="ヒラギノ丸ゴ Pro W4"/>
              </a:rPr>
              <a:t>13</a:t>
            </a:r>
            <a:r>
              <a:rPr lang="ja-JP" altLang="en-US" sz="2400" dirty="0">
                <a:latin typeface="ヒラギノ丸ゴ Pro W4"/>
                <a:ea typeface="ヒラギノ丸ゴ Pro W4"/>
                <a:cs typeface="ヒラギノ丸ゴ Pro W4"/>
              </a:rPr>
              <a:t>種類のがんー上記に加え</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食道癌</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子宮癌</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卵巣癌</a:t>
            </a:r>
            <a:endParaRPr lang="en-US" altLang="ja-JP" sz="2400" dirty="0">
              <a:latin typeface="ヒラギノ丸ゴ Pro W4"/>
              <a:ea typeface="ヒラギノ丸ゴ Pro W4"/>
              <a:cs typeface="ヒラギノ丸ゴ Pro W4"/>
            </a:endParaRPr>
          </a:p>
          <a:p>
            <a:pPr>
              <a:buClr>
                <a:schemeClr val="tx1"/>
              </a:buClr>
            </a:pPr>
            <a:r>
              <a:rPr lang="en-US" altLang="ja-JP" sz="2400" dirty="0">
                <a:solidFill>
                  <a:srgbClr val="FF0000"/>
                </a:solidFill>
                <a:latin typeface="ヒラギノ丸ゴ Pro W4"/>
                <a:ea typeface="ヒラギノ丸ゴ Pro W4"/>
                <a:cs typeface="ヒラギノ丸ゴ Pro W4"/>
              </a:rPr>
              <a:t>2010</a:t>
            </a:r>
            <a:r>
              <a:rPr lang="ja-JP" altLang="en-US" sz="2400" dirty="0">
                <a:solidFill>
                  <a:srgbClr val="FF0000"/>
                </a:solidFill>
                <a:latin typeface="ヒラギノ丸ゴ Pro W4"/>
                <a:ea typeface="ヒラギノ丸ゴ Pro W4"/>
                <a:cs typeface="ヒラギノ丸ゴ Pro W4"/>
              </a:rPr>
              <a:t>年</a:t>
            </a:r>
            <a:r>
              <a:rPr lang="en-US" altLang="ja-JP" sz="2400" dirty="0" smtClean="0">
                <a:solidFill>
                  <a:srgbClr val="FF0000"/>
                </a:solidFill>
                <a:latin typeface="ヒラギノ丸ゴ Pro W4"/>
                <a:ea typeface="ヒラギノ丸ゴ Pro W4"/>
                <a:cs typeface="ヒラギノ丸ゴ Pro W4"/>
              </a:rPr>
              <a:t>4</a:t>
            </a:r>
            <a:r>
              <a:rPr lang="ja-JP" altLang="en-US" sz="2400" dirty="0" smtClean="0">
                <a:solidFill>
                  <a:srgbClr val="FF0000"/>
                </a:solidFill>
                <a:latin typeface="ヒラギノ丸ゴ Pro W4"/>
                <a:ea typeface="ヒラギノ丸ゴ Pro W4"/>
                <a:cs typeface="ヒラギノ丸ゴ Pro W4"/>
              </a:rPr>
              <a:t>月</a:t>
            </a:r>
            <a:r>
              <a:rPr lang="en-US" altLang="ja-JP" sz="2400" dirty="0">
                <a:solidFill>
                  <a:srgbClr val="FF0000"/>
                </a:solidFill>
                <a:latin typeface="ヒラギノ丸ゴ Pro W4"/>
                <a:ea typeface="ヒラギノ丸ゴ Pro W4"/>
                <a:cs typeface="ヒラギノ丸ゴ Pro W4"/>
              </a:rPr>
              <a:t>〜</a:t>
            </a:r>
            <a:r>
              <a:rPr lang="ja-JP" altLang="en-US" sz="2400" dirty="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健康保険の適応拡大</a:t>
            </a:r>
            <a:endParaRPr lang="en-US" altLang="ja-JP" sz="2400" dirty="0">
              <a:latin typeface="ヒラギノ丸ゴ Pro W4"/>
              <a:ea typeface="ヒラギノ丸ゴ Pro W4"/>
              <a:cs typeface="ヒラギノ丸ゴ Pro W4"/>
            </a:endParaRPr>
          </a:p>
          <a:p>
            <a:pPr>
              <a:buNone/>
            </a:pPr>
            <a:r>
              <a:rPr lang="ja-JP" altLang="en-US" sz="2400" dirty="0">
                <a:latin typeface="ヒラギノ丸ゴ Pro W4"/>
                <a:ea typeface="ヒラギノ丸ゴ Pro W4"/>
                <a:cs typeface="ヒラギノ丸ゴ Pro W4"/>
              </a:rPr>
              <a:t>　すべて</a:t>
            </a:r>
            <a:r>
              <a:rPr lang="ja-JP" altLang="en-US" sz="2400" dirty="0" smtClean="0">
                <a:latin typeface="ヒラギノ丸ゴ Pro W4"/>
                <a:ea typeface="ヒラギノ丸ゴ Pro W4"/>
                <a:cs typeface="ヒラギノ丸ゴ Pro W4"/>
              </a:rPr>
              <a:t>のがん（</a:t>
            </a:r>
            <a:r>
              <a:rPr lang="ja-JP" altLang="en-US" sz="2400" dirty="0">
                <a:latin typeface="ヒラギノ丸ゴ Pro W4"/>
                <a:ea typeface="ヒラギノ丸ゴ Pro W4"/>
                <a:cs typeface="ヒラギノ丸ゴ Pro W4"/>
              </a:rPr>
              <a:t>早期胃癌を除く）の病期診断</a:t>
            </a:r>
            <a:r>
              <a:rPr lang="en-US" altLang="ja-JP" sz="2400" dirty="0">
                <a:latin typeface="ヒラギノ丸ゴ Pro W4"/>
                <a:ea typeface="ヒラギノ丸ゴ Pro W4"/>
                <a:cs typeface="ヒラギノ丸ゴ Pro W4"/>
              </a:rPr>
              <a:t>, </a:t>
            </a:r>
            <a:endParaRPr lang="en-US" altLang="ja-JP" sz="2400" dirty="0" smtClean="0">
              <a:latin typeface="ヒラギノ丸ゴ Pro W4"/>
              <a:ea typeface="ヒラギノ丸ゴ Pro W4"/>
              <a:cs typeface="ヒラギノ丸ゴ Pro W4"/>
            </a:endParaRPr>
          </a:p>
          <a:p>
            <a:pPr>
              <a:buNone/>
            </a:pPr>
            <a:r>
              <a:rPr lang="ja-JP" altLang="en-US" sz="2400" dirty="0" smtClean="0">
                <a:latin typeface="ヒラギノ丸ゴ Pro W4"/>
                <a:ea typeface="ヒラギノ丸ゴ Pro W4"/>
                <a:cs typeface="ヒラギノ丸ゴ Pro W4"/>
              </a:rPr>
              <a:t>　再発</a:t>
            </a:r>
            <a:r>
              <a:rPr lang="ja-JP" altLang="en-US" sz="2400" dirty="0">
                <a:latin typeface="ヒラギノ丸ゴ Pro W4"/>
                <a:ea typeface="ヒラギノ丸ゴ Pro W4"/>
                <a:cs typeface="ヒラギノ丸ゴ Pro W4"/>
              </a:rPr>
              <a:t>・</a:t>
            </a:r>
            <a:r>
              <a:rPr lang="ja-JP" altLang="en-US" sz="2400" dirty="0" smtClean="0">
                <a:latin typeface="ヒラギノ丸ゴ Pro W4"/>
                <a:ea typeface="ヒラギノ丸ゴ Pro W4"/>
                <a:cs typeface="ヒラギノ丸ゴ Pro W4"/>
              </a:rPr>
              <a:t>転移の診断</a:t>
            </a:r>
            <a:endParaRPr lang="en-US" altLang="ja-JP" sz="2400" dirty="0">
              <a:latin typeface="ヒラギノ丸ゴ Pro W4"/>
              <a:ea typeface="ヒラギノ丸ゴ Pro W4"/>
              <a:cs typeface="ヒラギノ丸ゴ Pro W4"/>
            </a:endParaRPr>
          </a:p>
          <a:p>
            <a:pPr>
              <a:buNone/>
            </a:pPr>
            <a:r>
              <a:rPr lang="ja-JP" altLang="en-US" sz="2400" dirty="0">
                <a:latin typeface="ヒラギノ丸ゴ Pro W4"/>
                <a:ea typeface="ヒラギノ丸ゴ Pro W4"/>
                <a:cs typeface="ヒラギノ丸ゴ Pro W4"/>
              </a:rPr>
              <a:t>　</a:t>
            </a:r>
            <a:r>
              <a:rPr lang="en-US" altLang="ja-JP" sz="2400" dirty="0">
                <a:latin typeface="ヒラギノ丸ゴ Pro W4"/>
                <a:ea typeface="ヒラギノ丸ゴ Pro W4"/>
                <a:cs typeface="ヒラギノ丸ゴ Pro W4"/>
              </a:rPr>
              <a:t>→</a:t>
            </a:r>
            <a:r>
              <a:rPr lang="ja-JP" altLang="en-US" sz="2400" dirty="0" smtClean="0">
                <a:solidFill>
                  <a:srgbClr val="FF0000"/>
                </a:solidFill>
                <a:latin typeface="ヒラギノ丸ゴ Pro W4"/>
                <a:ea typeface="ヒラギノ丸ゴ Pro W4"/>
                <a:cs typeface="ヒラギノ丸ゴ Pro W4"/>
              </a:rPr>
              <a:t>骨・軟部</a:t>
            </a:r>
            <a:r>
              <a:rPr lang="ja-JP" altLang="en-US" sz="2400" dirty="0">
                <a:solidFill>
                  <a:srgbClr val="FF0000"/>
                </a:solidFill>
                <a:latin typeface="ヒラギノ丸ゴ Pro W4"/>
                <a:ea typeface="ヒラギノ丸ゴ Pro W4"/>
                <a:cs typeface="ヒラギノ丸ゴ Pro W4"/>
              </a:rPr>
              <a:t>肉腫</a:t>
            </a:r>
            <a:r>
              <a:rPr lang="ja-JP" altLang="en-US" sz="2400" dirty="0" smtClean="0">
                <a:solidFill>
                  <a:srgbClr val="FF0000"/>
                </a:solidFill>
                <a:latin typeface="ヒラギノ丸ゴ Pro W4"/>
                <a:ea typeface="ヒラギノ丸ゴ Pro W4"/>
                <a:cs typeface="ヒラギノ丸ゴ Pro W4"/>
              </a:rPr>
              <a:t>も健康保険で検査ができる</a:t>
            </a:r>
            <a:endParaRPr lang="ja-JP" altLang="en-US" sz="2400" dirty="0">
              <a:latin typeface="ヒラギノ丸ゴ Pro W4"/>
              <a:ea typeface="ヒラギノ丸ゴ Pro W4"/>
              <a:cs typeface="ヒラギノ丸ゴ Pro W4"/>
            </a:endParaRPr>
          </a:p>
        </p:txBody>
      </p:sp>
    </p:spTree>
    <p:extLst>
      <p:ext uri="{BB962C8B-B14F-4D97-AF65-F5344CB8AC3E}">
        <p14:creationId xmlns:p14="http://schemas.microsoft.com/office/powerpoint/2010/main" val="24623536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骨・軟部肉腫の診療における</a:t>
            </a:r>
            <a:r>
              <a:rPr kumimoji="1" lang="en-US" altLang="ja-JP" dirty="0" smtClean="0">
                <a:solidFill>
                  <a:srgbClr val="3366FF"/>
                </a:solidFill>
                <a:latin typeface="ヒラギノ丸ゴ Pro W4"/>
                <a:ea typeface="ヒラギノ丸ゴ Pro W4"/>
                <a:cs typeface="ヒラギノ丸ゴ Pro W4"/>
              </a:rPr>
              <a:t/>
            </a:r>
            <a:br>
              <a:rPr kumimoji="1" lang="en-US" altLang="ja-JP" dirty="0" smtClean="0">
                <a:solidFill>
                  <a:srgbClr val="3366FF"/>
                </a:solidFill>
                <a:latin typeface="ヒラギノ丸ゴ Pro W4"/>
                <a:ea typeface="ヒラギノ丸ゴ Pro W4"/>
                <a:cs typeface="ヒラギノ丸ゴ Pro W4"/>
              </a:rPr>
            </a:br>
            <a:r>
              <a:rPr lang="en-US" altLang="ja-JP" dirty="0">
                <a:solidFill>
                  <a:srgbClr val="3366FF"/>
                </a:solidFill>
                <a:latin typeface="ヒラギノ丸ゴ Pro W4"/>
                <a:ea typeface="ヒラギノ丸ゴ Pro W4"/>
                <a:cs typeface="ヒラギノ丸ゴ Pro W4"/>
              </a:rPr>
              <a:t>FDG-PET</a:t>
            </a:r>
            <a:r>
              <a:rPr lang="ja-JP" altLang="en-US" dirty="0" smtClean="0">
                <a:solidFill>
                  <a:srgbClr val="3366FF"/>
                </a:solidFill>
                <a:latin typeface="ヒラギノ丸ゴ Pro W4"/>
                <a:ea typeface="ヒラギノ丸ゴ Pro W4"/>
                <a:cs typeface="ヒラギノ丸ゴ Pro W4"/>
              </a:rPr>
              <a:t>の</a:t>
            </a:r>
            <a:r>
              <a:rPr kumimoji="1" lang="ja-JP" altLang="en-US" dirty="0" smtClean="0">
                <a:solidFill>
                  <a:srgbClr val="3366FF"/>
                </a:solidFill>
                <a:latin typeface="ヒラギノ丸ゴ Pro W4"/>
                <a:ea typeface="ヒラギノ丸ゴ Pro W4"/>
                <a:cs typeface="ヒラギノ丸ゴ Pro W4"/>
              </a:rPr>
              <a:t>目的</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p:txBody>
          <a:bodyPr>
            <a:normAutofit lnSpcReduction="10000"/>
          </a:bodyPr>
          <a:lstStyle/>
          <a:p>
            <a:r>
              <a:rPr lang="ja-JP" altLang="en-US" sz="2400" dirty="0">
                <a:latin typeface="ヒラギノ丸ゴ Pro W4"/>
                <a:ea typeface="ヒラギノ丸ゴ Pro W4"/>
                <a:cs typeface="ヒラギノ丸ゴ Pro W4"/>
              </a:rPr>
              <a:t>糖の消費</a:t>
            </a:r>
            <a:r>
              <a:rPr lang="ja-JP" altLang="en-US" sz="2400" dirty="0" smtClean="0">
                <a:latin typeface="ヒラギノ丸ゴ Pro W4"/>
                <a:ea typeface="ヒラギノ丸ゴ Pro W4"/>
                <a:cs typeface="ヒラギノ丸ゴ Pro W4"/>
              </a:rPr>
              <a:t>が亢進している悪性</a:t>
            </a:r>
            <a:r>
              <a:rPr lang="ja-JP" altLang="en-US" sz="2400" dirty="0">
                <a:latin typeface="ヒラギノ丸ゴ Pro W4"/>
                <a:ea typeface="ヒラギノ丸ゴ Pro W4"/>
                <a:cs typeface="ヒラギノ丸ゴ Pro W4"/>
              </a:rPr>
              <a:t>腫瘍では</a:t>
            </a:r>
            <a:r>
              <a:rPr lang="en-US" altLang="ja-JP" sz="2400" dirty="0">
                <a:latin typeface="ヒラギノ丸ゴ Pro W4"/>
                <a:ea typeface="ヒラギノ丸ゴ Pro W4"/>
                <a:cs typeface="ヒラギノ丸ゴ Pro W4"/>
              </a:rPr>
              <a:t>, </a:t>
            </a:r>
            <a:r>
              <a:rPr lang="ja-JP" altLang="en-US" sz="2400" dirty="0">
                <a:latin typeface="ヒラギノ丸ゴ Pro W4"/>
                <a:ea typeface="ヒラギノ丸ゴ Pro W4"/>
                <a:cs typeface="ヒラギノ丸ゴ Pro W4"/>
              </a:rPr>
              <a:t>異常として捉えられる</a:t>
            </a:r>
            <a:endParaRPr lang="en-US" altLang="ja-JP" sz="2400" dirty="0">
              <a:latin typeface="ヒラギノ丸ゴ Pro W4"/>
              <a:ea typeface="ヒラギノ丸ゴ Pro W4"/>
              <a:cs typeface="ヒラギノ丸ゴ Pro W4"/>
            </a:endParaRPr>
          </a:p>
          <a:p>
            <a:pPr marL="0" indent="0">
              <a:buNone/>
            </a:pPr>
            <a:r>
              <a:rPr kumimoji="1" lang="ja-JP" altLang="en-US" sz="2400" dirty="0" smtClean="0">
                <a:latin typeface="ヒラギノ丸ゴ Pro W4"/>
                <a:ea typeface="ヒラギノ丸ゴ Pro W4"/>
                <a:cs typeface="ヒラギノ丸ゴ Pro W4"/>
              </a:rPr>
              <a:t>　</a:t>
            </a:r>
            <a:r>
              <a:rPr kumimoji="1" lang="en-US" altLang="ja-JP" sz="2400" dirty="0" smtClean="0">
                <a:latin typeface="ヒラギノ丸ゴ Pro W4"/>
                <a:ea typeface="ヒラギノ丸ゴ Pro W4"/>
                <a:cs typeface="ヒラギノ丸ゴ Pro W4"/>
              </a:rPr>
              <a:t>→</a:t>
            </a:r>
            <a:r>
              <a:rPr kumimoji="1" lang="ja-JP" altLang="en-US" sz="2400" dirty="0" smtClean="0">
                <a:latin typeface="ヒラギノ丸ゴ Pro W4"/>
                <a:ea typeface="ヒラギノ丸ゴ Pro W4"/>
                <a:cs typeface="ヒラギノ丸ゴ Pro W4"/>
              </a:rPr>
              <a:t>腫瘍が</a:t>
            </a:r>
            <a:r>
              <a:rPr kumimoji="1" lang="ja-JP" altLang="en-US" sz="2400" dirty="0" smtClean="0">
                <a:solidFill>
                  <a:srgbClr val="FF0000"/>
                </a:solidFill>
                <a:latin typeface="ヒラギノ丸ゴ Pro W4"/>
                <a:ea typeface="ヒラギノ丸ゴ Pro W4"/>
                <a:cs typeface="ヒラギノ丸ゴ Pro W4"/>
              </a:rPr>
              <a:t>良性か悪性か</a:t>
            </a:r>
            <a:r>
              <a:rPr kumimoji="1" lang="ja-JP" altLang="en-US" sz="2400" dirty="0" smtClean="0">
                <a:latin typeface="ヒラギノ丸ゴ Pro W4"/>
                <a:ea typeface="ヒラギノ丸ゴ Pro W4"/>
                <a:cs typeface="ヒラギノ丸ゴ Pro W4"/>
              </a:rPr>
              <a:t>を判別</a:t>
            </a:r>
            <a:endParaRPr kumimoji="1" lang="en-US" altLang="ja-JP" sz="2400" dirty="0" smtClean="0">
              <a:latin typeface="ヒラギノ丸ゴ Pro W4"/>
              <a:ea typeface="ヒラギノ丸ゴ Pro W4"/>
              <a:cs typeface="ヒラギノ丸ゴ Pro W4"/>
            </a:endParaRPr>
          </a:p>
          <a:p>
            <a:pPr marL="0" indent="0">
              <a:buNone/>
            </a:pPr>
            <a:endParaRPr kumimoji="1" lang="en-US" altLang="ja-JP" sz="2400" dirty="0" smtClean="0">
              <a:latin typeface="ヒラギノ丸ゴ Pro W4"/>
              <a:ea typeface="ヒラギノ丸ゴ Pro W4"/>
              <a:cs typeface="ヒラギノ丸ゴ Pro W4"/>
            </a:endParaRPr>
          </a:p>
          <a:p>
            <a:r>
              <a:rPr kumimoji="1" lang="ja-JP" altLang="en-US" sz="2400" dirty="0" smtClean="0">
                <a:latin typeface="ヒラギノ丸ゴ Pro W4"/>
                <a:ea typeface="ヒラギノ丸ゴ Pro W4"/>
                <a:cs typeface="ヒラギノ丸ゴ Pro W4"/>
              </a:rPr>
              <a:t>腫瘍細胞の密度が高い悪性腫瘍では</a:t>
            </a:r>
            <a:r>
              <a:rPr kumimoji="1" lang="en-US" altLang="ja-JP" sz="2400" dirty="0" smtClean="0">
                <a:latin typeface="ヒラギノ丸ゴ Pro W4"/>
                <a:ea typeface="ヒラギノ丸ゴ Pro W4"/>
                <a:cs typeface="ヒラギノ丸ゴ Pro W4"/>
              </a:rPr>
              <a:t>, </a:t>
            </a:r>
            <a:r>
              <a:rPr kumimoji="1" lang="ja-JP" altLang="en-US" sz="2400" dirty="0" smtClean="0">
                <a:latin typeface="ヒラギノ丸ゴ Pro W4"/>
                <a:ea typeface="ヒラギノ丸ゴ Pro W4"/>
                <a:cs typeface="ヒラギノ丸ゴ Pro W4"/>
              </a:rPr>
              <a:t>異常として捉えられる</a:t>
            </a:r>
            <a:endParaRPr kumimoji="1" lang="en-US" altLang="ja-JP" sz="2400" dirty="0" smtClean="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r>
              <a:rPr kumimoji="1" lang="ja-JP" altLang="en-US" sz="2400" dirty="0" smtClean="0">
                <a:solidFill>
                  <a:srgbClr val="FF0000"/>
                </a:solidFill>
                <a:latin typeface="ヒラギノ丸ゴ Pro W4"/>
                <a:ea typeface="ヒラギノ丸ゴ Pro W4"/>
                <a:cs typeface="ヒラギノ丸ゴ Pro W4"/>
              </a:rPr>
              <a:t>治療の有効性</a:t>
            </a:r>
            <a:r>
              <a:rPr kumimoji="1" lang="ja-JP" altLang="en-US" sz="2400" dirty="0" smtClean="0">
                <a:latin typeface="ヒラギノ丸ゴ Pro W4"/>
                <a:ea typeface="ヒラギノ丸ゴ Pro W4"/>
                <a:cs typeface="ヒラギノ丸ゴ Pro W4"/>
              </a:rPr>
              <a:t>（細胞密度の増減）を評価</a:t>
            </a:r>
            <a:endParaRPr kumimoji="1" lang="en-US" altLang="ja-JP" sz="2400" dirty="0" smtClean="0">
              <a:latin typeface="ヒラギノ丸ゴ Pro W4"/>
              <a:ea typeface="ヒラギノ丸ゴ Pro W4"/>
              <a:cs typeface="ヒラギノ丸ゴ Pro W4"/>
            </a:endParaRPr>
          </a:p>
          <a:p>
            <a:pPr marL="0" indent="0">
              <a:buNone/>
            </a:pPr>
            <a:endParaRPr kumimoji="1" lang="en-US" altLang="ja-JP" sz="2400" dirty="0" smtClean="0">
              <a:latin typeface="ヒラギノ丸ゴ Pro W4"/>
              <a:ea typeface="ヒラギノ丸ゴ Pro W4"/>
              <a:cs typeface="ヒラギノ丸ゴ Pro W4"/>
            </a:endParaRPr>
          </a:p>
          <a:p>
            <a:r>
              <a:rPr lang="ja-JP" altLang="en-US" sz="2400" dirty="0" smtClean="0">
                <a:latin typeface="ヒラギノ丸ゴ Pro W4"/>
                <a:ea typeface="ヒラギノ丸ゴ Pro W4"/>
                <a:cs typeface="ヒラギノ丸ゴ Pro W4"/>
              </a:rPr>
              <a:t>小さい腫瘍（概ね</a:t>
            </a:r>
            <a:r>
              <a:rPr lang="en-US" altLang="ja-JP" sz="2400" dirty="0" smtClean="0">
                <a:latin typeface="ヒラギノ丸ゴ Pro W4"/>
                <a:ea typeface="ヒラギノ丸ゴ Pro W4"/>
                <a:cs typeface="ヒラギノ丸ゴ Pro W4"/>
              </a:rPr>
              <a:t>5mm</a:t>
            </a:r>
            <a:r>
              <a:rPr lang="ja-JP" altLang="en-US" sz="2400" dirty="0" smtClean="0">
                <a:latin typeface="ヒラギノ丸ゴ Pro W4"/>
                <a:ea typeface="ヒラギノ丸ゴ Pro W4"/>
                <a:cs typeface="ヒラギノ丸ゴ Pro W4"/>
              </a:rPr>
              <a:t>程度）でも</a:t>
            </a:r>
            <a:r>
              <a:rPr lang="en-US" altLang="ja-JP" sz="2400" dirty="0" smtClean="0">
                <a:latin typeface="ヒラギノ丸ゴ Pro W4"/>
                <a:ea typeface="ヒラギノ丸ゴ Pro W4"/>
                <a:cs typeface="ヒラギノ丸ゴ Pro W4"/>
              </a:rPr>
              <a:t>, </a:t>
            </a:r>
            <a:r>
              <a:rPr lang="ja-JP" altLang="en-US" sz="2400" dirty="0" smtClean="0">
                <a:latin typeface="ヒラギノ丸ゴ Pro W4"/>
                <a:ea typeface="ヒラギノ丸ゴ Pro W4"/>
                <a:cs typeface="ヒラギノ丸ゴ Pro W4"/>
              </a:rPr>
              <a:t>異常</a:t>
            </a:r>
            <a:r>
              <a:rPr lang="ja-JP" altLang="en-US" sz="2400" dirty="0">
                <a:latin typeface="ヒラギノ丸ゴ Pro W4"/>
                <a:ea typeface="ヒラギノ丸ゴ Pro W4"/>
                <a:cs typeface="ヒラギノ丸ゴ Pro W4"/>
              </a:rPr>
              <a:t>として捉えられる</a:t>
            </a:r>
            <a:endParaRPr lang="en-US" altLang="ja-JP" sz="2400" dirty="0">
              <a:latin typeface="ヒラギノ丸ゴ Pro W4"/>
              <a:ea typeface="ヒラギノ丸ゴ Pro W4"/>
              <a:cs typeface="ヒラギノ丸ゴ Pro W4"/>
            </a:endParaRPr>
          </a:p>
          <a:p>
            <a:pPr marL="0" indent="0">
              <a:buNone/>
            </a:pPr>
            <a:r>
              <a:rPr lang="ja-JP" altLang="en-US" sz="2400" dirty="0" smtClean="0">
                <a:latin typeface="ヒラギノ丸ゴ Pro W4"/>
                <a:ea typeface="ヒラギノ丸ゴ Pro W4"/>
                <a:cs typeface="ヒラギノ丸ゴ Pro W4"/>
              </a:rPr>
              <a:t>　</a:t>
            </a:r>
            <a:r>
              <a:rPr lang="en-US" altLang="ja-JP" sz="2400" dirty="0" smtClean="0">
                <a:latin typeface="ヒラギノ丸ゴ Pro W4"/>
                <a:ea typeface="ヒラギノ丸ゴ Pro W4"/>
                <a:cs typeface="ヒラギノ丸ゴ Pro W4"/>
              </a:rPr>
              <a:t>→</a:t>
            </a:r>
            <a:r>
              <a:rPr lang="ja-JP" altLang="en-US" sz="2400" dirty="0" smtClean="0">
                <a:solidFill>
                  <a:srgbClr val="FF0000"/>
                </a:solidFill>
                <a:latin typeface="ヒラギノ丸ゴ Pro W4"/>
                <a:ea typeface="ヒラギノ丸ゴ Pro W4"/>
                <a:cs typeface="ヒラギノ丸ゴ Pro W4"/>
              </a:rPr>
              <a:t>再発や転移</a:t>
            </a:r>
            <a:r>
              <a:rPr lang="ja-JP" altLang="en-US" sz="2400" dirty="0" smtClean="0">
                <a:latin typeface="ヒラギノ丸ゴ Pro W4"/>
                <a:ea typeface="ヒラギノ丸ゴ Pro W4"/>
                <a:cs typeface="ヒラギノ丸ゴ Pro W4"/>
              </a:rPr>
              <a:t>を早期に発見</a:t>
            </a:r>
            <a:endParaRPr lang="en-US" altLang="ja-JP" sz="2400" dirty="0">
              <a:latin typeface="ヒラギノ丸ゴ Pro W4"/>
              <a:ea typeface="ヒラギノ丸ゴ Pro W4"/>
              <a:cs typeface="ヒラギノ丸ゴ Pro W4"/>
            </a:endParaRPr>
          </a:p>
          <a:p>
            <a:endParaRPr kumimoji="1" lang="ja-JP" altLang="en-US" sz="2400" dirty="0">
              <a:latin typeface="ヒラギノ丸ゴ Pro W4"/>
              <a:ea typeface="ヒラギノ丸ゴ Pro W4"/>
              <a:cs typeface="ヒラギノ丸ゴ Pro W4"/>
            </a:endParaRPr>
          </a:p>
        </p:txBody>
      </p:sp>
    </p:spTree>
    <p:extLst>
      <p:ext uri="{BB962C8B-B14F-4D97-AF65-F5344CB8AC3E}">
        <p14:creationId xmlns:p14="http://schemas.microsoft.com/office/powerpoint/2010/main" val="36054328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3366FF"/>
                </a:solidFill>
                <a:latin typeface="ヒラギノ丸ゴ Pro W4"/>
                <a:ea typeface="ヒラギノ丸ゴ Pro W4"/>
                <a:cs typeface="ヒラギノ丸ゴ Pro W4"/>
              </a:rPr>
              <a:t>本日の講演</a:t>
            </a:r>
            <a:endParaRPr lang="ja-JP" altLang="en-US" dirty="0">
              <a:solidFill>
                <a:srgbClr val="3366FF"/>
              </a:solidFill>
              <a:latin typeface="ヒラギノ丸ゴ Pro W4"/>
              <a:ea typeface="ヒラギノ丸ゴ Pro W4"/>
              <a:cs typeface="ヒラギノ丸ゴ Pro W4"/>
            </a:endParaRPr>
          </a:p>
        </p:txBody>
      </p:sp>
      <p:sp>
        <p:nvSpPr>
          <p:cNvPr id="3" name="コンテンツ プレースホルダ 2"/>
          <p:cNvSpPr>
            <a:spLocks noGrp="1"/>
          </p:cNvSpPr>
          <p:nvPr>
            <p:ph idx="1"/>
          </p:nvPr>
        </p:nvSpPr>
        <p:spPr/>
        <p:txBody>
          <a:bodyPr>
            <a:noAutofit/>
          </a:bodyPr>
          <a:lstStyle/>
          <a:p>
            <a:pPr>
              <a:buNone/>
            </a:pPr>
            <a:r>
              <a:rPr lang="ja-JP" altLang="en-US" sz="2800" dirty="0" smtClean="0">
                <a:latin typeface="ヒラギノ丸ゴ Pro W4"/>
                <a:ea typeface="ヒラギノ丸ゴ Pro W4"/>
                <a:cs typeface="ヒラギノ丸ゴ Pro W4"/>
              </a:rPr>
              <a:t>診断法</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①FDG-PET</a:t>
            </a:r>
          </a:p>
          <a:p>
            <a:pPr>
              <a:buNone/>
            </a:pPr>
            <a:endParaRPr lang="en-US" altLang="ja-JP" sz="2800" dirty="0" smtClean="0">
              <a:latin typeface="ヒラギノ丸ゴ Pro W4"/>
              <a:ea typeface="ヒラギノ丸ゴ Pro W4"/>
              <a:cs typeface="ヒラギノ丸ゴ Pro W4"/>
            </a:endParaRPr>
          </a:p>
          <a:p>
            <a:pPr>
              <a:buNone/>
            </a:pPr>
            <a:r>
              <a:rPr lang="ja-JP" altLang="en-US" sz="2800" dirty="0" smtClean="0">
                <a:latin typeface="ヒラギノ丸ゴ Pro W4"/>
                <a:ea typeface="ヒラギノ丸ゴ Pro W4"/>
                <a:cs typeface="ヒラギノ丸ゴ Pro W4"/>
              </a:rPr>
              <a:t>治療法</a:t>
            </a:r>
            <a:endParaRPr lang="en-US" altLang="ja-JP" sz="2800" dirty="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②</a:t>
            </a:r>
            <a:r>
              <a:rPr lang="ja-JP" altLang="en-US" sz="2800" dirty="0">
                <a:latin typeface="ヒラギノ丸ゴ Pro W4"/>
                <a:ea typeface="ヒラギノ丸ゴ Pro W4"/>
                <a:cs typeface="ヒラギノ丸ゴ Pro W4"/>
              </a:rPr>
              <a:t>アクリジンオレンジ光線・放射線</a:t>
            </a:r>
            <a:r>
              <a:rPr lang="ja-JP" altLang="en-US" sz="2800" dirty="0" smtClean="0">
                <a:latin typeface="ヒラギノ丸ゴ Pro W4"/>
                <a:ea typeface="ヒラギノ丸ゴ Pro W4"/>
                <a:cs typeface="ヒラギノ丸ゴ Pro W4"/>
              </a:rPr>
              <a:t>力学治療</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③</a:t>
            </a:r>
            <a:r>
              <a:rPr lang="ja-JP" altLang="en-US" sz="2800" dirty="0" smtClean="0">
                <a:latin typeface="ヒラギノ丸ゴ Pro W4"/>
                <a:ea typeface="ヒラギノ丸ゴ Pro W4"/>
                <a:cs typeface="ヒラギノ丸ゴ Pro W4"/>
              </a:rPr>
              <a:t>骨肉腫に対する最新の抗腫瘍薬治療</a:t>
            </a:r>
            <a:endParaRPr lang="en-US" altLang="ja-JP" sz="2800" dirty="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④</a:t>
            </a:r>
            <a:r>
              <a:rPr lang="ja-JP" altLang="en-US" sz="2800" dirty="0" smtClean="0">
                <a:latin typeface="ヒラギノ丸ゴ Pro W4"/>
                <a:ea typeface="ヒラギノ丸ゴ Pro W4"/>
                <a:cs typeface="ヒラギノ丸ゴ Pro W4"/>
              </a:rPr>
              <a:t>ユーイング肉腫に対する最新の抗腫瘍薬治療</a:t>
            </a:r>
            <a:endParaRPr lang="en-US" altLang="ja-JP" sz="2800" dirty="0" smtClean="0">
              <a:latin typeface="ヒラギノ丸ゴ Pro W4"/>
              <a:ea typeface="ヒラギノ丸ゴ Pro W4"/>
              <a:cs typeface="ヒラギノ丸ゴ Pro W4"/>
            </a:endParaRPr>
          </a:p>
          <a:p>
            <a:pPr>
              <a:buNone/>
            </a:pPr>
            <a:r>
              <a:rPr lang="en-US" altLang="ja-JP" sz="2800" dirty="0" smtClean="0">
                <a:latin typeface="ヒラギノ丸ゴ Pro W4"/>
                <a:ea typeface="ヒラギノ丸ゴ Pro W4"/>
                <a:cs typeface="ヒラギノ丸ゴ Pro W4"/>
              </a:rPr>
              <a:t>⑤</a:t>
            </a:r>
            <a:r>
              <a:rPr lang="ja-JP" altLang="en-US" sz="2800" dirty="0" smtClean="0">
                <a:latin typeface="ヒラギノ丸ゴ Pro W4"/>
                <a:ea typeface="ヒラギノ丸ゴ Pro W4"/>
                <a:cs typeface="ヒラギノ丸ゴ Pro W4"/>
              </a:rPr>
              <a:t>軟部肉腫に対する最新の抗腫瘍薬治療</a:t>
            </a:r>
            <a:endParaRPr lang="en-US" altLang="ja-JP" sz="28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2009499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3366FF"/>
                </a:solidFill>
                <a:latin typeface="ヒラギノ丸ゴ Pro W4"/>
                <a:ea typeface="ヒラギノ丸ゴ Pro W4"/>
                <a:cs typeface="ヒラギノ丸ゴ Pro W4"/>
              </a:rPr>
              <a:t>アクリジンオレンジ</a:t>
            </a:r>
            <a:r>
              <a:rPr lang="ja-JP" altLang="en-US" dirty="0" smtClean="0">
                <a:solidFill>
                  <a:srgbClr val="3366FF"/>
                </a:solidFill>
                <a:latin typeface="ヒラギノ丸ゴ Pro W4"/>
                <a:ea typeface="ヒラギノ丸ゴ Pro W4"/>
                <a:cs typeface="ヒラギノ丸ゴ Pro W4"/>
              </a:rPr>
              <a:t>（</a:t>
            </a:r>
            <a:r>
              <a:rPr lang="en-US" altLang="ja-JP" dirty="0" smtClean="0">
                <a:solidFill>
                  <a:srgbClr val="3366FF"/>
                </a:solidFill>
                <a:latin typeface="ヒラギノ丸ゴ Pro W4"/>
                <a:ea typeface="ヒラギノ丸ゴ Pro W4"/>
                <a:cs typeface="ヒラギノ丸ゴ Pro W4"/>
              </a:rPr>
              <a:t>AO</a:t>
            </a:r>
            <a:r>
              <a:rPr lang="ja-JP" altLang="en-US" dirty="0" smtClean="0">
                <a:solidFill>
                  <a:srgbClr val="3366FF"/>
                </a:solidFill>
                <a:latin typeface="ヒラギノ丸ゴ Pro W4"/>
                <a:ea typeface="ヒラギノ丸ゴ Pro W4"/>
                <a:cs typeface="ヒラギノ丸ゴ Pro W4"/>
              </a:rPr>
              <a:t>）</a:t>
            </a:r>
            <a:endParaRPr kumimoji="1" lang="ja-JP" altLang="en-US" dirty="0">
              <a:solidFill>
                <a:srgbClr val="3366FF"/>
              </a:solidFill>
              <a:latin typeface="ヒラギノ丸ゴ Pro W4"/>
              <a:ea typeface="ヒラギノ丸ゴ Pro W4"/>
              <a:cs typeface="ヒラギノ丸ゴ Pro W4"/>
            </a:endParaRPr>
          </a:p>
        </p:txBody>
      </p:sp>
      <p:sp>
        <p:nvSpPr>
          <p:cNvPr id="3" name="コンテンツ プレースホルダー 2"/>
          <p:cNvSpPr>
            <a:spLocks noGrp="1"/>
          </p:cNvSpPr>
          <p:nvPr>
            <p:ph idx="1"/>
          </p:nvPr>
        </p:nvSpPr>
        <p:spPr>
          <a:xfrm>
            <a:off x="457200" y="1600200"/>
            <a:ext cx="8229600" cy="4525963"/>
          </a:xfrm>
        </p:spPr>
        <p:txBody>
          <a:bodyPr>
            <a:normAutofit/>
          </a:bodyPr>
          <a:lstStyle/>
          <a:p>
            <a:r>
              <a:rPr lang="en-US" altLang="ja-JP" sz="2800" dirty="0" smtClean="0">
                <a:latin typeface="ヒラギノ丸ゴ Pro W4"/>
                <a:ea typeface="ヒラギノ丸ゴ Pro W4"/>
                <a:cs typeface="ヒラギノ丸ゴ Pro W4"/>
              </a:rPr>
              <a:t>100</a:t>
            </a:r>
            <a:r>
              <a:rPr lang="ja-JP" altLang="en-US" sz="2800" dirty="0" smtClean="0">
                <a:latin typeface="ヒラギノ丸ゴ Pro W4"/>
                <a:ea typeface="ヒラギノ丸ゴ Pro W4"/>
                <a:cs typeface="ヒラギノ丸ゴ Pro W4"/>
              </a:rPr>
              <a:t>年以上前に</a:t>
            </a:r>
            <a:r>
              <a:rPr lang="ja-JP" altLang="en-US" sz="2800" dirty="0">
                <a:latin typeface="ヒラギノ丸ゴ Pro W4"/>
                <a:ea typeface="ヒラギノ丸ゴ Pro W4"/>
                <a:cs typeface="ヒラギノ丸ゴ Pro W4"/>
              </a:rPr>
              <a:t>ドイツ</a:t>
            </a:r>
            <a:r>
              <a:rPr lang="ja-JP" altLang="en-US" sz="2800" dirty="0" smtClean="0">
                <a:latin typeface="ヒラギノ丸ゴ Pro W4"/>
                <a:ea typeface="ヒラギノ丸ゴ Pro W4"/>
                <a:cs typeface="ヒラギノ丸ゴ Pro W4"/>
              </a:rPr>
              <a:t>でコールタールから染料として抽出された</a:t>
            </a:r>
            <a:r>
              <a:rPr lang="ja-JP" altLang="en-US" sz="2800" dirty="0" smtClean="0">
                <a:solidFill>
                  <a:srgbClr val="FF0000"/>
                </a:solidFill>
                <a:latin typeface="ヒラギノ丸ゴ Pro W4"/>
                <a:ea typeface="ヒラギノ丸ゴ Pro W4"/>
                <a:cs typeface="ヒラギノ丸ゴ Pro W4"/>
              </a:rPr>
              <a:t>色素</a:t>
            </a:r>
            <a:endParaRPr lang="en-US" altLang="ja-JP" sz="2800" dirty="0" smtClean="0">
              <a:solidFill>
                <a:srgbClr val="FF0000"/>
              </a:solidFill>
              <a:latin typeface="ヒラギノ丸ゴ Pro W4"/>
              <a:ea typeface="ヒラギノ丸ゴ Pro W4"/>
              <a:cs typeface="ヒラギノ丸ゴ Pro W4"/>
            </a:endParaRPr>
          </a:p>
          <a:p>
            <a:r>
              <a:rPr lang="ja-JP" altLang="en-US" sz="2800" dirty="0" smtClean="0">
                <a:latin typeface="ヒラギノ丸ゴ Pro W4"/>
                <a:ea typeface="ヒラギノ丸ゴ Pro W4"/>
                <a:cs typeface="ヒラギノ丸ゴ Pro W4"/>
              </a:rPr>
              <a:t>遺伝子（</a:t>
            </a:r>
            <a:r>
              <a:rPr lang="en-US" altLang="ja-JP" sz="2800" dirty="0" smtClean="0">
                <a:latin typeface="ヒラギノ丸ゴ Pro W4"/>
                <a:ea typeface="ヒラギノ丸ゴ Pro W4"/>
                <a:cs typeface="ヒラギノ丸ゴ Pro W4"/>
              </a:rPr>
              <a:t>DNA, RNA</a:t>
            </a:r>
            <a:r>
              <a:rPr lang="ja-JP" altLang="en-US" sz="2800" dirty="0" smtClean="0">
                <a:latin typeface="ヒラギノ丸ゴ Pro W4"/>
                <a:ea typeface="ヒラギノ丸ゴ Pro W4"/>
                <a:cs typeface="ヒラギノ丸ゴ Pro W4"/>
              </a:rPr>
              <a:t>）に結合する性質</a:t>
            </a:r>
            <a:endParaRPr lang="en-US" altLang="ja-JP" sz="2800" dirty="0" smtClean="0">
              <a:latin typeface="ヒラギノ丸ゴ Pro W4"/>
              <a:ea typeface="ヒラギノ丸ゴ Pro W4"/>
              <a:cs typeface="ヒラギノ丸ゴ Pro W4"/>
            </a:endParaRPr>
          </a:p>
          <a:p>
            <a:pPr marL="0" indent="0">
              <a:buNone/>
            </a:pPr>
            <a:r>
              <a:rPr lang="ja-JP" altLang="en-US" sz="2800" dirty="0" smtClean="0">
                <a:latin typeface="ヒラギノ丸ゴ Pro W4"/>
                <a:ea typeface="ヒラギノ丸ゴ Pro W4"/>
                <a:cs typeface="ヒラギノ丸ゴ Pro W4"/>
              </a:rPr>
              <a:t>　</a:t>
            </a:r>
            <a:r>
              <a:rPr lang="en-US" altLang="ja-JP" sz="2800" dirty="0" smtClean="0">
                <a:latin typeface="ヒラギノ丸ゴ Pro W4"/>
                <a:ea typeface="ヒラギノ丸ゴ Pro W4"/>
                <a:cs typeface="ヒラギノ丸ゴ Pro W4"/>
              </a:rPr>
              <a:t>→</a:t>
            </a:r>
            <a:r>
              <a:rPr lang="ja-JP" altLang="en-US" sz="2800" dirty="0" smtClean="0">
                <a:latin typeface="ヒラギノ丸ゴ Pro W4"/>
                <a:ea typeface="ヒラギノ丸ゴ Pro W4"/>
                <a:cs typeface="ヒラギノ丸ゴ Pro W4"/>
              </a:rPr>
              <a:t>細菌や細胞内の遺伝子の染色に利用</a:t>
            </a:r>
            <a:endParaRPr lang="en-US" altLang="ja-JP" sz="2800" dirty="0" smtClean="0">
              <a:latin typeface="ヒラギノ丸ゴ Pro W4"/>
              <a:ea typeface="ヒラギノ丸ゴ Pro W4"/>
              <a:cs typeface="ヒラギノ丸ゴ Pro W4"/>
            </a:endParaRPr>
          </a:p>
          <a:p>
            <a:pPr>
              <a:buClr>
                <a:schemeClr val="tx1"/>
              </a:buClr>
            </a:pPr>
            <a:r>
              <a:rPr lang="ja-JP" altLang="en-US" sz="2800" dirty="0">
                <a:solidFill>
                  <a:srgbClr val="FF0000"/>
                </a:solidFill>
                <a:latin typeface="ヒラギノ丸ゴ Pro W4"/>
                <a:ea typeface="ヒラギノ丸ゴ Pro W4"/>
                <a:cs typeface="ヒラギノ丸ゴ Pro W4"/>
              </a:rPr>
              <a:t>光感受性</a:t>
            </a:r>
            <a:r>
              <a:rPr lang="ja-JP" altLang="en-US" sz="2800" dirty="0" smtClean="0">
                <a:solidFill>
                  <a:srgbClr val="FF0000"/>
                </a:solidFill>
                <a:latin typeface="ヒラギノ丸ゴ Pro W4"/>
                <a:ea typeface="ヒラギノ丸ゴ Pro W4"/>
                <a:cs typeface="ヒラギノ丸ゴ Pro W4"/>
              </a:rPr>
              <a:t>物質</a:t>
            </a:r>
            <a:r>
              <a:rPr lang="ja-JP" altLang="en-US" sz="2800" dirty="0" smtClean="0">
                <a:latin typeface="ヒラギノ丸ゴ Pro W4"/>
                <a:ea typeface="ヒラギノ丸ゴ Pro W4"/>
                <a:cs typeface="ヒラギノ丸ゴ Pro W4"/>
              </a:rPr>
              <a:t>＝特定の波長の光（励起光）を当てると</a:t>
            </a:r>
            <a:r>
              <a:rPr lang="en-US" altLang="ja-JP" sz="2800" dirty="0" smtClean="0">
                <a:latin typeface="ヒラギノ丸ゴ Pro W4"/>
                <a:ea typeface="ヒラギノ丸ゴ Pro W4"/>
                <a:cs typeface="ヒラギノ丸ゴ Pro W4"/>
              </a:rPr>
              <a:t>, </a:t>
            </a:r>
            <a:r>
              <a:rPr lang="ja-JP" altLang="en-US" sz="2800" dirty="0" smtClean="0">
                <a:latin typeface="ヒラギノ丸ゴ Pro W4"/>
                <a:ea typeface="ヒラギノ丸ゴ Pro W4"/>
                <a:cs typeface="ヒラギノ丸ゴ Pro W4"/>
              </a:rPr>
              <a:t>そのエネルギーを吸収し</a:t>
            </a:r>
            <a:r>
              <a:rPr lang="en-US" altLang="ja-JP" sz="2800" dirty="0" smtClean="0">
                <a:latin typeface="ヒラギノ丸ゴ Pro W4"/>
                <a:ea typeface="ヒラギノ丸ゴ Pro W4"/>
                <a:cs typeface="ヒラギノ丸ゴ Pro W4"/>
              </a:rPr>
              <a:t>, </a:t>
            </a:r>
            <a:r>
              <a:rPr lang="ja-JP" altLang="en-US" sz="2800" dirty="0" smtClean="0">
                <a:latin typeface="ヒラギノ丸ゴ Pro W4"/>
                <a:ea typeface="ヒラギノ丸ゴ Pro W4"/>
                <a:cs typeface="ヒラギノ丸ゴ Pro W4"/>
              </a:rPr>
              <a:t>一部を蛍光として放出</a:t>
            </a:r>
            <a:endParaRPr lang="en-US" altLang="ja-JP" sz="2800" dirty="0" smtClean="0">
              <a:latin typeface="ヒラギノ丸ゴ Pro W4"/>
              <a:ea typeface="ヒラギノ丸ゴ Pro W4"/>
              <a:cs typeface="ヒラギノ丸ゴ Pro W4"/>
            </a:endParaRPr>
          </a:p>
          <a:p>
            <a:r>
              <a:rPr lang="ja-JP" altLang="en-US" sz="2800" dirty="0" smtClean="0">
                <a:latin typeface="ヒラギノ丸ゴ Pro W4"/>
                <a:ea typeface="ヒラギノ丸ゴ Pro W4"/>
                <a:cs typeface="ヒラギノ丸ゴ Pro W4"/>
              </a:rPr>
              <a:t>がん細胞に吸収されやすい</a:t>
            </a:r>
            <a:endParaRPr lang="en-US" altLang="ja-JP" sz="2800" dirty="0">
              <a:latin typeface="ヒラギノ丸ゴ Pro W4"/>
              <a:ea typeface="ヒラギノ丸ゴ Pro W4"/>
              <a:cs typeface="ヒラギノ丸ゴ Pro W4"/>
            </a:endParaRPr>
          </a:p>
          <a:p>
            <a:pPr marL="0" indent="0">
              <a:buNone/>
            </a:pPr>
            <a:r>
              <a:rPr lang="ja-JP" altLang="en-US" sz="2800" dirty="0" smtClean="0">
                <a:latin typeface="ヒラギノ丸ゴ Pro W4"/>
                <a:ea typeface="ヒラギノ丸ゴ Pro W4"/>
                <a:cs typeface="ヒラギノ丸ゴ Pro W4"/>
              </a:rPr>
              <a:t>　</a:t>
            </a:r>
            <a:r>
              <a:rPr lang="en-US" altLang="ja-JP" sz="2800" dirty="0" smtClean="0">
                <a:latin typeface="ヒラギノ丸ゴ Pro W4"/>
                <a:ea typeface="ヒラギノ丸ゴ Pro W4"/>
                <a:cs typeface="ヒラギノ丸ゴ Pro W4"/>
              </a:rPr>
              <a:t>→</a:t>
            </a:r>
            <a:r>
              <a:rPr lang="ja-JP" altLang="en-US" sz="2800" dirty="0" smtClean="0">
                <a:latin typeface="ヒラギノ丸ゴ Pro W4"/>
                <a:ea typeface="ヒラギノ丸ゴ Pro W4"/>
                <a:cs typeface="ヒラギノ丸ゴ Pro W4"/>
              </a:rPr>
              <a:t>がん細胞だけを殺せる治療の可能性</a:t>
            </a:r>
            <a:endParaRPr lang="en-US" altLang="ja-JP" sz="2800" dirty="0" smtClean="0">
              <a:latin typeface="ヒラギノ丸ゴ Pro W4"/>
              <a:ea typeface="ヒラギノ丸ゴ Pro W4"/>
              <a:cs typeface="ヒラギノ丸ゴ Pro W4"/>
            </a:endParaRPr>
          </a:p>
        </p:txBody>
      </p:sp>
    </p:spTree>
    <p:extLst>
      <p:ext uri="{BB962C8B-B14F-4D97-AF65-F5344CB8AC3E}">
        <p14:creationId xmlns:p14="http://schemas.microsoft.com/office/powerpoint/2010/main" val="17422515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3366FF"/>
                </a:solidFill>
                <a:latin typeface="ヒラギノ丸ゴ Pro W4"/>
                <a:ea typeface="ヒラギノ丸ゴ Pro W4"/>
                <a:cs typeface="ヒラギノ丸ゴ Pro W4"/>
              </a:rPr>
              <a:t>アクリジンオレンジ</a:t>
            </a:r>
            <a:r>
              <a:rPr kumimoji="1" lang="en-US" altLang="ja-JP" dirty="0" smtClean="0">
                <a:solidFill>
                  <a:srgbClr val="3366FF"/>
                </a:solidFill>
                <a:latin typeface="ヒラギノ丸ゴ Pro W4"/>
                <a:ea typeface="ヒラギノ丸ゴ Pro W4"/>
                <a:cs typeface="ヒラギノ丸ゴ Pro W4"/>
              </a:rPr>
              <a:t/>
            </a:r>
            <a:br>
              <a:rPr kumimoji="1" lang="en-US" altLang="ja-JP" dirty="0" smtClean="0">
                <a:solidFill>
                  <a:srgbClr val="3366FF"/>
                </a:solidFill>
                <a:latin typeface="ヒラギノ丸ゴ Pro W4"/>
                <a:ea typeface="ヒラギノ丸ゴ Pro W4"/>
                <a:cs typeface="ヒラギノ丸ゴ Pro W4"/>
              </a:rPr>
            </a:br>
            <a:r>
              <a:rPr kumimoji="1" lang="ja-JP" altLang="en-US" dirty="0" smtClean="0">
                <a:solidFill>
                  <a:srgbClr val="3366FF"/>
                </a:solidFill>
                <a:latin typeface="ヒラギノ丸ゴ Pro W4"/>
                <a:ea typeface="ヒラギノ丸ゴ Pro W4"/>
                <a:cs typeface="ヒラギノ丸ゴ Pro W4"/>
              </a:rPr>
              <a:t>光線力学・放射線力学治療の原理</a:t>
            </a:r>
            <a:endParaRPr kumimoji="1" lang="ja-JP" altLang="en-US" dirty="0">
              <a:solidFill>
                <a:srgbClr val="3366FF"/>
              </a:solidFill>
              <a:latin typeface="ヒラギノ丸ゴ Pro W4"/>
              <a:ea typeface="ヒラギノ丸ゴ Pro W4"/>
              <a:cs typeface="ヒラギノ丸ゴ Pro W4"/>
            </a:endParaRPr>
          </a:p>
        </p:txBody>
      </p:sp>
      <p:grpSp>
        <p:nvGrpSpPr>
          <p:cNvPr id="4" name="Group 3"/>
          <p:cNvGrpSpPr>
            <a:grpSpLocks/>
          </p:cNvGrpSpPr>
          <p:nvPr/>
        </p:nvGrpSpPr>
        <p:grpSpPr bwMode="auto">
          <a:xfrm>
            <a:off x="3881438" y="2227263"/>
            <a:ext cx="2744787" cy="3067050"/>
            <a:chOff x="3617" y="1332"/>
            <a:chExt cx="1729" cy="1932"/>
          </a:xfrm>
        </p:grpSpPr>
        <p:sp>
          <p:nvSpPr>
            <p:cNvPr id="5" name="Freeform 4"/>
            <p:cNvSpPr>
              <a:spLocks/>
            </p:cNvSpPr>
            <p:nvPr/>
          </p:nvSpPr>
          <p:spPr bwMode="auto">
            <a:xfrm>
              <a:off x="3617" y="1332"/>
              <a:ext cx="1729" cy="1932"/>
            </a:xfrm>
            <a:custGeom>
              <a:avLst/>
              <a:gdLst>
                <a:gd name="T0" fmla="*/ 51 w 1729"/>
                <a:gd name="T1" fmla="*/ 770 h 1932"/>
                <a:gd name="T2" fmla="*/ 61 w 1729"/>
                <a:gd name="T3" fmla="*/ 740 h 1932"/>
                <a:gd name="T4" fmla="*/ 82 w 1729"/>
                <a:gd name="T5" fmla="*/ 719 h 1932"/>
                <a:gd name="T6" fmla="*/ 112 w 1729"/>
                <a:gd name="T7" fmla="*/ 628 h 1932"/>
                <a:gd name="T8" fmla="*/ 122 w 1729"/>
                <a:gd name="T9" fmla="*/ 598 h 1932"/>
                <a:gd name="T10" fmla="*/ 132 w 1729"/>
                <a:gd name="T11" fmla="*/ 568 h 1932"/>
                <a:gd name="T12" fmla="*/ 152 w 1729"/>
                <a:gd name="T13" fmla="*/ 416 h 1932"/>
                <a:gd name="T14" fmla="*/ 304 w 1729"/>
                <a:gd name="T15" fmla="*/ 224 h 1932"/>
                <a:gd name="T16" fmla="*/ 354 w 1729"/>
                <a:gd name="T17" fmla="*/ 174 h 1932"/>
                <a:gd name="T18" fmla="*/ 405 w 1729"/>
                <a:gd name="T19" fmla="*/ 123 h 1932"/>
                <a:gd name="T20" fmla="*/ 526 w 1729"/>
                <a:gd name="T21" fmla="*/ 52 h 1932"/>
                <a:gd name="T22" fmla="*/ 748 w 1729"/>
                <a:gd name="T23" fmla="*/ 2 h 1932"/>
                <a:gd name="T24" fmla="*/ 900 w 1729"/>
                <a:gd name="T25" fmla="*/ 12 h 1932"/>
                <a:gd name="T26" fmla="*/ 920 w 1729"/>
                <a:gd name="T27" fmla="*/ 42 h 1932"/>
                <a:gd name="T28" fmla="*/ 961 w 1729"/>
                <a:gd name="T29" fmla="*/ 123 h 1932"/>
                <a:gd name="T30" fmla="*/ 1102 w 1729"/>
                <a:gd name="T31" fmla="*/ 234 h 1932"/>
                <a:gd name="T32" fmla="*/ 1132 w 1729"/>
                <a:gd name="T33" fmla="*/ 244 h 1932"/>
                <a:gd name="T34" fmla="*/ 1163 w 1729"/>
                <a:gd name="T35" fmla="*/ 255 h 1932"/>
                <a:gd name="T36" fmla="*/ 1395 w 1729"/>
                <a:gd name="T37" fmla="*/ 396 h 1932"/>
                <a:gd name="T38" fmla="*/ 1426 w 1729"/>
                <a:gd name="T39" fmla="*/ 426 h 1932"/>
                <a:gd name="T40" fmla="*/ 1456 w 1729"/>
                <a:gd name="T41" fmla="*/ 436 h 1932"/>
                <a:gd name="T42" fmla="*/ 1466 w 1729"/>
                <a:gd name="T43" fmla="*/ 467 h 1932"/>
                <a:gd name="T44" fmla="*/ 1496 w 1729"/>
                <a:gd name="T45" fmla="*/ 497 h 1932"/>
                <a:gd name="T46" fmla="*/ 1708 w 1729"/>
                <a:gd name="T47" fmla="*/ 699 h 1932"/>
                <a:gd name="T48" fmla="*/ 1729 w 1729"/>
                <a:gd name="T49" fmla="*/ 760 h 1932"/>
                <a:gd name="T50" fmla="*/ 1719 w 1729"/>
                <a:gd name="T51" fmla="*/ 1134 h 1932"/>
                <a:gd name="T52" fmla="*/ 1547 w 1729"/>
                <a:gd name="T53" fmla="*/ 1447 h 1932"/>
                <a:gd name="T54" fmla="*/ 1486 w 1729"/>
                <a:gd name="T55" fmla="*/ 1508 h 1932"/>
                <a:gd name="T56" fmla="*/ 1234 w 1729"/>
                <a:gd name="T57" fmla="*/ 1700 h 1932"/>
                <a:gd name="T58" fmla="*/ 1213 w 1729"/>
                <a:gd name="T59" fmla="*/ 1720 h 1932"/>
                <a:gd name="T60" fmla="*/ 1183 w 1729"/>
                <a:gd name="T61" fmla="*/ 1730 h 1932"/>
                <a:gd name="T62" fmla="*/ 1021 w 1729"/>
                <a:gd name="T63" fmla="*/ 1881 h 1932"/>
                <a:gd name="T64" fmla="*/ 940 w 1729"/>
                <a:gd name="T65" fmla="*/ 1902 h 1932"/>
                <a:gd name="T66" fmla="*/ 880 w 1729"/>
                <a:gd name="T67" fmla="*/ 1912 h 1932"/>
                <a:gd name="T68" fmla="*/ 819 w 1729"/>
                <a:gd name="T69" fmla="*/ 1932 h 1932"/>
                <a:gd name="T70" fmla="*/ 577 w 1729"/>
                <a:gd name="T71" fmla="*/ 1811 h 1932"/>
                <a:gd name="T72" fmla="*/ 233 w 1729"/>
                <a:gd name="T73" fmla="*/ 1720 h 1932"/>
                <a:gd name="T74" fmla="*/ 183 w 1729"/>
                <a:gd name="T75" fmla="*/ 1669 h 1932"/>
                <a:gd name="T76" fmla="*/ 132 w 1729"/>
                <a:gd name="T77" fmla="*/ 1619 h 1932"/>
                <a:gd name="T78" fmla="*/ 82 w 1729"/>
                <a:gd name="T79" fmla="*/ 1497 h 1932"/>
                <a:gd name="T80" fmla="*/ 61 w 1729"/>
                <a:gd name="T81" fmla="*/ 1437 h 1932"/>
                <a:gd name="T82" fmla="*/ 51 w 1729"/>
                <a:gd name="T83" fmla="*/ 1407 h 1932"/>
                <a:gd name="T84" fmla="*/ 21 w 1729"/>
                <a:gd name="T85" fmla="*/ 1245 h 1932"/>
                <a:gd name="T86" fmla="*/ 21 w 1729"/>
                <a:gd name="T87" fmla="*/ 861 h 1932"/>
                <a:gd name="T88" fmla="*/ 51 w 1729"/>
                <a:gd name="T89" fmla="*/ 770 h 1932"/>
                <a:gd name="T90" fmla="*/ 82 w 1729"/>
                <a:gd name="T91" fmla="*/ 750 h 1932"/>
                <a:gd name="T92" fmla="*/ 51 w 1729"/>
                <a:gd name="T93" fmla="*/ 770 h 1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9" h="1932">
                  <a:moveTo>
                    <a:pt x="51" y="770"/>
                  </a:moveTo>
                  <a:cubicBezTo>
                    <a:pt x="54" y="760"/>
                    <a:pt x="56" y="749"/>
                    <a:pt x="61" y="740"/>
                  </a:cubicBezTo>
                  <a:cubicBezTo>
                    <a:pt x="66" y="732"/>
                    <a:pt x="78" y="728"/>
                    <a:pt x="82" y="719"/>
                  </a:cubicBezTo>
                  <a:cubicBezTo>
                    <a:pt x="85" y="714"/>
                    <a:pt x="106" y="645"/>
                    <a:pt x="112" y="628"/>
                  </a:cubicBezTo>
                  <a:cubicBezTo>
                    <a:pt x="115" y="618"/>
                    <a:pt x="119" y="608"/>
                    <a:pt x="122" y="598"/>
                  </a:cubicBezTo>
                  <a:cubicBezTo>
                    <a:pt x="125" y="588"/>
                    <a:pt x="132" y="568"/>
                    <a:pt x="132" y="568"/>
                  </a:cubicBezTo>
                  <a:cubicBezTo>
                    <a:pt x="140" y="518"/>
                    <a:pt x="142" y="466"/>
                    <a:pt x="152" y="416"/>
                  </a:cubicBezTo>
                  <a:cubicBezTo>
                    <a:pt x="168" y="335"/>
                    <a:pt x="238" y="268"/>
                    <a:pt x="304" y="224"/>
                  </a:cubicBezTo>
                  <a:cubicBezTo>
                    <a:pt x="357" y="144"/>
                    <a:pt x="287" y="241"/>
                    <a:pt x="354" y="174"/>
                  </a:cubicBezTo>
                  <a:cubicBezTo>
                    <a:pt x="421" y="107"/>
                    <a:pt x="326" y="175"/>
                    <a:pt x="405" y="123"/>
                  </a:cubicBezTo>
                  <a:cubicBezTo>
                    <a:pt x="432" y="82"/>
                    <a:pt x="479" y="65"/>
                    <a:pt x="526" y="52"/>
                  </a:cubicBezTo>
                  <a:cubicBezTo>
                    <a:pt x="600" y="2"/>
                    <a:pt x="657" y="9"/>
                    <a:pt x="748" y="2"/>
                  </a:cubicBezTo>
                  <a:cubicBezTo>
                    <a:pt x="799" y="5"/>
                    <a:pt x="851" y="0"/>
                    <a:pt x="900" y="12"/>
                  </a:cubicBezTo>
                  <a:cubicBezTo>
                    <a:pt x="912" y="15"/>
                    <a:pt x="915" y="31"/>
                    <a:pt x="920" y="42"/>
                  </a:cubicBezTo>
                  <a:cubicBezTo>
                    <a:pt x="956" y="125"/>
                    <a:pt x="918" y="82"/>
                    <a:pt x="961" y="123"/>
                  </a:cubicBezTo>
                  <a:cubicBezTo>
                    <a:pt x="982" y="186"/>
                    <a:pt x="1042" y="214"/>
                    <a:pt x="1102" y="234"/>
                  </a:cubicBezTo>
                  <a:cubicBezTo>
                    <a:pt x="1112" y="237"/>
                    <a:pt x="1122" y="241"/>
                    <a:pt x="1132" y="244"/>
                  </a:cubicBezTo>
                  <a:cubicBezTo>
                    <a:pt x="1142" y="248"/>
                    <a:pt x="1163" y="255"/>
                    <a:pt x="1163" y="255"/>
                  </a:cubicBezTo>
                  <a:cubicBezTo>
                    <a:pt x="1209" y="323"/>
                    <a:pt x="1316" y="376"/>
                    <a:pt x="1395" y="396"/>
                  </a:cubicBezTo>
                  <a:cubicBezTo>
                    <a:pt x="1405" y="406"/>
                    <a:pt x="1414" y="418"/>
                    <a:pt x="1426" y="426"/>
                  </a:cubicBezTo>
                  <a:cubicBezTo>
                    <a:pt x="1435" y="432"/>
                    <a:pt x="1449" y="428"/>
                    <a:pt x="1456" y="436"/>
                  </a:cubicBezTo>
                  <a:cubicBezTo>
                    <a:pt x="1464" y="444"/>
                    <a:pt x="1460" y="458"/>
                    <a:pt x="1466" y="467"/>
                  </a:cubicBezTo>
                  <a:cubicBezTo>
                    <a:pt x="1474" y="479"/>
                    <a:pt x="1485" y="488"/>
                    <a:pt x="1496" y="497"/>
                  </a:cubicBezTo>
                  <a:cubicBezTo>
                    <a:pt x="1572" y="559"/>
                    <a:pt x="1648" y="619"/>
                    <a:pt x="1708" y="699"/>
                  </a:cubicBezTo>
                  <a:cubicBezTo>
                    <a:pt x="1710" y="704"/>
                    <a:pt x="1729" y="755"/>
                    <a:pt x="1729" y="760"/>
                  </a:cubicBezTo>
                  <a:cubicBezTo>
                    <a:pt x="1729" y="885"/>
                    <a:pt x="1725" y="1009"/>
                    <a:pt x="1719" y="1134"/>
                  </a:cubicBezTo>
                  <a:cubicBezTo>
                    <a:pt x="1713" y="1258"/>
                    <a:pt x="1626" y="1359"/>
                    <a:pt x="1547" y="1447"/>
                  </a:cubicBezTo>
                  <a:cubicBezTo>
                    <a:pt x="1528" y="1468"/>
                    <a:pt x="1502" y="1484"/>
                    <a:pt x="1486" y="1508"/>
                  </a:cubicBezTo>
                  <a:cubicBezTo>
                    <a:pt x="1430" y="1592"/>
                    <a:pt x="1331" y="1673"/>
                    <a:pt x="1234" y="1700"/>
                  </a:cubicBezTo>
                  <a:cubicBezTo>
                    <a:pt x="1227" y="1707"/>
                    <a:pt x="1221" y="1715"/>
                    <a:pt x="1213" y="1720"/>
                  </a:cubicBezTo>
                  <a:cubicBezTo>
                    <a:pt x="1204" y="1725"/>
                    <a:pt x="1191" y="1723"/>
                    <a:pt x="1183" y="1730"/>
                  </a:cubicBezTo>
                  <a:cubicBezTo>
                    <a:pt x="1125" y="1779"/>
                    <a:pt x="1101" y="1859"/>
                    <a:pt x="1021" y="1881"/>
                  </a:cubicBezTo>
                  <a:cubicBezTo>
                    <a:pt x="994" y="1888"/>
                    <a:pt x="967" y="1896"/>
                    <a:pt x="940" y="1902"/>
                  </a:cubicBezTo>
                  <a:cubicBezTo>
                    <a:pt x="920" y="1906"/>
                    <a:pt x="900" y="1907"/>
                    <a:pt x="880" y="1912"/>
                  </a:cubicBezTo>
                  <a:cubicBezTo>
                    <a:pt x="859" y="1917"/>
                    <a:pt x="819" y="1932"/>
                    <a:pt x="819" y="1932"/>
                  </a:cubicBezTo>
                  <a:cubicBezTo>
                    <a:pt x="732" y="1903"/>
                    <a:pt x="661" y="1848"/>
                    <a:pt x="577" y="1811"/>
                  </a:cubicBezTo>
                  <a:cubicBezTo>
                    <a:pt x="466" y="1762"/>
                    <a:pt x="346" y="1758"/>
                    <a:pt x="233" y="1720"/>
                  </a:cubicBezTo>
                  <a:cubicBezTo>
                    <a:pt x="184" y="1644"/>
                    <a:pt x="245" y="1730"/>
                    <a:pt x="183" y="1669"/>
                  </a:cubicBezTo>
                  <a:cubicBezTo>
                    <a:pt x="115" y="1603"/>
                    <a:pt x="211" y="1672"/>
                    <a:pt x="132" y="1619"/>
                  </a:cubicBezTo>
                  <a:cubicBezTo>
                    <a:pt x="118" y="1576"/>
                    <a:pt x="97" y="1541"/>
                    <a:pt x="82" y="1497"/>
                  </a:cubicBezTo>
                  <a:cubicBezTo>
                    <a:pt x="75" y="1477"/>
                    <a:pt x="68" y="1457"/>
                    <a:pt x="61" y="1437"/>
                  </a:cubicBezTo>
                  <a:cubicBezTo>
                    <a:pt x="58" y="1427"/>
                    <a:pt x="51" y="1407"/>
                    <a:pt x="51" y="1407"/>
                  </a:cubicBezTo>
                  <a:cubicBezTo>
                    <a:pt x="43" y="1352"/>
                    <a:pt x="38" y="1297"/>
                    <a:pt x="21" y="1245"/>
                  </a:cubicBezTo>
                  <a:cubicBezTo>
                    <a:pt x="1" y="1085"/>
                    <a:pt x="0" y="1112"/>
                    <a:pt x="21" y="861"/>
                  </a:cubicBezTo>
                  <a:cubicBezTo>
                    <a:pt x="21" y="859"/>
                    <a:pt x="46" y="786"/>
                    <a:pt x="51" y="770"/>
                  </a:cubicBezTo>
                  <a:cubicBezTo>
                    <a:pt x="55" y="758"/>
                    <a:pt x="82" y="750"/>
                    <a:pt x="82" y="750"/>
                  </a:cubicBezTo>
                  <a:cubicBezTo>
                    <a:pt x="82" y="750"/>
                    <a:pt x="61" y="763"/>
                    <a:pt x="51" y="770"/>
                  </a:cubicBez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6" name="Freeform 5"/>
            <p:cNvSpPr>
              <a:spLocks/>
            </p:cNvSpPr>
            <p:nvPr/>
          </p:nvSpPr>
          <p:spPr bwMode="auto">
            <a:xfrm>
              <a:off x="4160" y="2021"/>
              <a:ext cx="815" cy="627"/>
            </a:xfrm>
            <a:custGeom>
              <a:avLst/>
              <a:gdLst>
                <a:gd name="T0" fmla="*/ 24 w 815"/>
                <a:gd name="T1" fmla="*/ 334 h 627"/>
                <a:gd name="T2" fmla="*/ 94 w 815"/>
                <a:gd name="T3" fmla="*/ 152 h 627"/>
                <a:gd name="T4" fmla="*/ 155 w 815"/>
                <a:gd name="T5" fmla="*/ 40 h 627"/>
                <a:gd name="T6" fmla="*/ 216 w 815"/>
                <a:gd name="T7" fmla="*/ 0 h 627"/>
                <a:gd name="T8" fmla="*/ 317 w 815"/>
                <a:gd name="T9" fmla="*/ 20 h 627"/>
                <a:gd name="T10" fmla="*/ 347 w 815"/>
                <a:gd name="T11" fmla="*/ 40 h 627"/>
                <a:gd name="T12" fmla="*/ 549 w 815"/>
                <a:gd name="T13" fmla="*/ 51 h 627"/>
                <a:gd name="T14" fmla="*/ 680 w 815"/>
                <a:gd name="T15" fmla="*/ 91 h 627"/>
                <a:gd name="T16" fmla="*/ 741 w 815"/>
                <a:gd name="T17" fmla="*/ 172 h 627"/>
                <a:gd name="T18" fmla="*/ 792 w 815"/>
                <a:gd name="T19" fmla="*/ 253 h 627"/>
                <a:gd name="T20" fmla="*/ 721 w 815"/>
                <a:gd name="T21" fmla="*/ 435 h 627"/>
                <a:gd name="T22" fmla="*/ 691 w 815"/>
                <a:gd name="T23" fmla="*/ 495 h 627"/>
                <a:gd name="T24" fmla="*/ 640 w 815"/>
                <a:gd name="T25" fmla="*/ 576 h 627"/>
                <a:gd name="T26" fmla="*/ 559 w 815"/>
                <a:gd name="T27" fmla="*/ 627 h 627"/>
                <a:gd name="T28" fmla="*/ 428 w 815"/>
                <a:gd name="T29" fmla="*/ 586 h 627"/>
                <a:gd name="T30" fmla="*/ 397 w 815"/>
                <a:gd name="T31" fmla="*/ 576 h 627"/>
                <a:gd name="T32" fmla="*/ 367 w 815"/>
                <a:gd name="T33" fmla="*/ 566 h 627"/>
                <a:gd name="T34" fmla="*/ 24 w 815"/>
                <a:gd name="T35" fmla="*/ 566 h 627"/>
                <a:gd name="T36" fmla="*/ 3 w 815"/>
                <a:gd name="T37" fmla="*/ 485 h 627"/>
                <a:gd name="T38" fmla="*/ 24 w 815"/>
                <a:gd name="T39" fmla="*/ 364 h 627"/>
                <a:gd name="T40" fmla="*/ 34 w 815"/>
                <a:gd name="T41" fmla="*/ 323 h 627"/>
                <a:gd name="T42" fmla="*/ 24 w 815"/>
                <a:gd name="T43" fmla="*/ 334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5" h="627">
                  <a:moveTo>
                    <a:pt x="24" y="334"/>
                  </a:moveTo>
                  <a:cubicBezTo>
                    <a:pt x="44" y="272"/>
                    <a:pt x="58" y="206"/>
                    <a:pt x="94" y="152"/>
                  </a:cubicBezTo>
                  <a:cubicBezTo>
                    <a:pt x="107" y="111"/>
                    <a:pt x="119" y="67"/>
                    <a:pt x="155" y="40"/>
                  </a:cubicBezTo>
                  <a:cubicBezTo>
                    <a:pt x="174" y="25"/>
                    <a:pt x="216" y="0"/>
                    <a:pt x="216" y="0"/>
                  </a:cubicBezTo>
                  <a:cubicBezTo>
                    <a:pt x="240" y="3"/>
                    <a:pt x="289" y="6"/>
                    <a:pt x="317" y="20"/>
                  </a:cubicBezTo>
                  <a:cubicBezTo>
                    <a:pt x="328" y="25"/>
                    <a:pt x="335" y="38"/>
                    <a:pt x="347" y="40"/>
                  </a:cubicBezTo>
                  <a:cubicBezTo>
                    <a:pt x="414" y="49"/>
                    <a:pt x="482" y="47"/>
                    <a:pt x="549" y="51"/>
                  </a:cubicBezTo>
                  <a:cubicBezTo>
                    <a:pt x="593" y="65"/>
                    <a:pt x="635" y="80"/>
                    <a:pt x="680" y="91"/>
                  </a:cubicBezTo>
                  <a:cubicBezTo>
                    <a:pt x="712" y="121"/>
                    <a:pt x="706" y="137"/>
                    <a:pt x="741" y="172"/>
                  </a:cubicBezTo>
                  <a:cubicBezTo>
                    <a:pt x="752" y="206"/>
                    <a:pt x="766" y="227"/>
                    <a:pt x="792" y="253"/>
                  </a:cubicBezTo>
                  <a:cubicBezTo>
                    <a:pt x="815" y="321"/>
                    <a:pt x="767" y="386"/>
                    <a:pt x="721" y="435"/>
                  </a:cubicBezTo>
                  <a:cubicBezTo>
                    <a:pt x="686" y="539"/>
                    <a:pt x="741" y="385"/>
                    <a:pt x="691" y="495"/>
                  </a:cubicBezTo>
                  <a:cubicBezTo>
                    <a:pt x="655" y="575"/>
                    <a:pt x="694" y="540"/>
                    <a:pt x="640" y="576"/>
                  </a:cubicBezTo>
                  <a:cubicBezTo>
                    <a:pt x="612" y="617"/>
                    <a:pt x="604" y="611"/>
                    <a:pt x="559" y="627"/>
                  </a:cubicBezTo>
                  <a:cubicBezTo>
                    <a:pt x="515" y="615"/>
                    <a:pt x="472" y="600"/>
                    <a:pt x="428" y="586"/>
                  </a:cubicBezTo>
                  <a:cubicBezTo>
                    <a:pt x="418" y="583"/>
                    <a:pt x="407" y="579"/>
                    <a:pt x="397" y="576"/>
                  </a:cubicBezTo>
                  <a:cubicBezTo>
                    <a:pt x="387" y="573"/>
                    <a:pt x="367" y="566"/>
                    <a:pt x="367" y="566"/>
                  </a:cubicBezTo>
                  <a:cubicBezTo>
                    <a:pt x="354" y="567"/>
                    <a:pt x="83" y="588"/>
                    <a:pt x="24" y="566"/>
                  </a:cubicBezTo>
                  <a:cubicBezTo>
                    <a:pt x="22" y="565"/>
                    <a:pt x="3" y="486"/>
                    <a:pt x="3" y="485"/>
                  </a:cubicBezTo>
                  <a:cubicBezTo>
                    <a:pt x="21" y="319"/>
                    <a:pt x="0" y="445"/>
                    <a:pt x="24" y="364"/>
                  </a:cubicBezTo>
                  <a:cubicBezTo>
                    <a:pt x="28" y="351"/>
                    <a:pt x="34" y="309"/>
                    <a:pt x="34" y="323"/>
                  </a:cubicBezTo>
                  <a:cubicBezTo>
                    <a:pt x="34" y="380"/>
                    <a:pt x="24" y="397"/>
                    <a:pt x="24" y="334"/>
                  </a:cubicBezTo>
                  <a:close/>
                </a:path>
              </a:pathLst>
            </a:cu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grpSp>
      <p:sp>
        <p:nvSpPr>
          <p:cNvPr id="7" name="Text Box 6"/>
          <p:cNvSpPr txBox="1">
            <a:spLocks noChangeArrowheads="1"/>
          </p:cNvSpPr>
          <p:nvPr/>
        </p:nvSpPr>
        <p:spPr bwMode="auto">
          <a:xfrm>
            <a:off x="69850" y="1541463"/>
            <a:ext cx="29290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2400" dirty="0">
                <a:solidFill>
                  <a:srgbClr val="000000"/>
                </a:solidFill>
                <a:latin typeface="ヒラギノ丸ゴ Pro W4"/>
                <a:ea typeface="ヒラギノ丸ゴ Pro W4"/>
                <a:cs typeface="ヒラギノ丸ゴ Pro W4"/>
              </a:rPr>
              <a:t>アクリジンオレンジ</a:t>
            </a:r>
          </a:p>
        </p:txBody>
      </p:sp>
      <p:grpSp>
        <p:nvGrpSpPr>
          <p:cNvPr id="8" name="Group 7"/>
          <p:cNvGrpSpPr>
            <a:grpSpLocks/>
          </p:cNvGrpSpPr>
          <p:nvPr/>
        </p:nvGrpSpPr>
        <p:grpSpPr bwMode="auto">
          <a:xfrm>
            <a:off x="498475" y="2870200"/>
            <a:ext cx="2486025" cy="1957388"/>
            <a:chOff x="1405" y="1576"/>
            <a:chExt cx="1566" cy="1233"/>
          </a:xfrm>
        </p:grpSpPr>
        <p:sp>
          <p:nvSpPr>
            <p:cNvPr id="9" name="Oval 8"/>
            <p:cNvSpPr>
              <a:spLocks noChangeArrowheads="1"/>
            </p:cNvSpPr>
            <p:nvPr/>
          </p:nvSpPr>
          <p:spPr bwMode="auto">
            <a:xfrm>
              <a:off x="1405" y="1576"/>
              <a:ext cx="1566" cy="123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0" name="Oval 9"/>
            <p:cNvSpPr>
              <a:spLocks noChangeArrowheads="1"/>
            </p:cNvSpPr>
            <p:nvPr/>
          </p:nvSpPr>
          <p:spPr bwMode="auto">
            <a:xfrm>
              <a:off x="1941" y="1930"/>
              <a:ext cx="586" cy="576"/>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1" name="Oval 10"/>
            <p:cNvSpPr>
              <a:spLocks noChangeArrowheads="1"/>
            </p:cNvSpPr>
            <p:nvPr/>
          </p:nvSpPr>
          <p:spPr bwMode="auto">
            <a:xfrm>
              <a:off x="1688" y="2142"/>
              <a:ext cx="121" cy="131"/>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2" name="Oval 11"/>
            <p:cNvSpPr>
              <a:spLocks noChangeArrowheads="1"/>
            </p:cNvSpPr>
            <p:nvPr/>
          </p:nvSpPr>
          <p:spPr bwMode="auto">
            <a:xfrm>
              <a:off x="2223" y="1717"/>
              <a:ext cx="404" cy="1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grpSp>
      <p:sp>
        <p:nvSpPr>
          <p:cNvPr id="13" name="AutoShape 12"/>
          <p:cNvSpPr>
            <a:spLocks noChangeArrowheads="1"/>
          </p:cNvSpPr>
          <p:nvPr/>
        </p:nvSpPr>
        <p:spPr bwMode="auto">
          <a:xfrm>
            <a:off x="7158831" y="2906713"/>
            <a:ext cx="1968500" cy="2005012"/>
          </a:xfrm>
          <a:prstGeom prst="irregularSeal2">
            <a:avLst/>
          </a:prstGeom>
          <a:gradFill rotWithShape="1">
            <a:gsLst>
              <a:gs pos="0">
                <a:srgbClr val="FF66CC"/>
              </a:gs>
              <a:gs pos="100000">
                <a:srgbClr val="CC00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ja-JP" altLang="en-US">
              <a:solidFill>
                <a:schemeClr val="bg1"/>
              </a:solidFill>
            </a:endParaRPr>
          </a:p>
        </p:txBody>
      </p:sp>
      <p:sp>
        <p:nvSpPr>
          <p:cNvPr id="14" name="Oval 13"/>
          <p:cNvSpPr>
            <a:spLocks noChangeArrowheads="1"/>
          </p:cNvSpPr>
          <p:nvPr/>
        </p:nvSpPr>
        <p:spPr bwMode="auto">
          <a:xfrm>
            <a:off x="977900" y="3584575"/>
            <a:ext cx="160338" cy="136525"/>
          </a:xfrm>
          <a:prstGeom prst="ellipse">
            <a:avLst/>
          </a:prstGeom>
          <a:solidFill>
            <a:srgbClr val="FF6600"/>
          </a:solidFill>
          <a:ln w="9525">
            <a:solidFill>
              <a:schemeClr val="tx1"/>
            </a:solidFill>
            <a:round/>
            <a:headEnd/>
            <a:tailEnd/>
          </a:ln>
          <a:effectLst/>
        </p:spPr>
        <p:txBody>
          <a:bodyPr wrap="none" anchor="ctr"/>
          <a:lstStyle/>
          <a:p>
            <a:endParaRPr lang="ja-JP" altLang="en-US"/>
          </a:p>
        </p:txBody>
      </p:sp>
      <p:sp>
        <p:nvSpPr>
          <p:cNvPr id="15" name="Oval 15"/>
          <p:cNvSpPr>
            <a:spLocks noChangeArrowheads="1"/>
          </p:cNvSpPr>
          <p:nvPr/>
        </p:nvSpPr>
        <p:spPr bwMode="auto">
          <a:xfrm>
            <a:off x="1954213" y="3794125"/>
            <a:ext cx="207962" cy="215900"/>
          </a:xfrm>
          <a:prstGeom prst="ellipse">
            <a:avLst/>
          </a:prstGeom>
          <a:solidFill>
            <a:srgbClr val="FF6600"/>
          </a:solidFill>
          <a:ln w="9525">
            <a:solidFill>
              <a:schemeClr val="tx1"/>
            </a:solidFill>
            <a:round/>
            <a:headEnd/>
            <a:tailEnd/>
          </a:ln>
          <a:effectLst/>
        </p:spPr>
        <p:txBody>
          <a:bodyPr wrap="none" anchor="ctr"/>
          <a:lstStyle/>
          <a:p>
            <a:endParaRPr lang="ja-JP" altLang="en-US"/>
          </a:p>
        </p:txBody>
      </p:sp>
      <p:sp>
        <p:nvSpPr>
          <p:cNvPr id="16" name="Oval 16"/>
          <p:cNvSpPr>
            <a:spLocks noChangeArrowheads="1"/>
          </p:cNvSpPr>
          <p:nvPr/>
        </p:nvSpPr>
        <p:spPr bwMode="auto">
          <a:xfrm>
            <a:off x="1320800" y="4457700"/>
            <a:ext cx="160338" cy="136525"/>
          </a:xfrm>
          <a:prstGeom prst="ellipse">
            <a:avLst/>
          </a:prstGeom>
          <a:solidFill>
            <a:srgbClr val="FF6600"/>
          </a:solidFill>
          <a:ln w="9525">
            <a:solidFill>
              <a:schemeClr val="tx1"/>
            </a:solidFill>
            <a:round/>
            <a:headEnd/>
            <a:tailEnd/>
          </a:ln>
          <a:effectLst/>
        </p:spPr>
        <p:txBody>
          <a:bodyPr wrap="none" anchor="ctr"/>
          <a:lstStyle/>
          <a:p>
            <a:endParaRPr lang="ja-JP" altLang="en-US"/>
          </a:p>
        </p:txBody>
      </p:sp>
      <p:sp>
        <p:nvSpPr>
          <p:cNvPr id="17" name="Oval 17"/>
          <p:cNvSpPr>
            <a:spLocks noChangeArrowheads="1"/>
          </p:cNvSpPr>
          <p:nvPr/>
        </p:nvSpPr>
        <p:spPr bwMode="auto">
          <a:xfrm>
            <a:off x="1041400" y="1963738"/>
            <a:ext cx="304800" cy="296862"/>
          </a:xfrm>
          <a:prstGeom prst="ellipse">
            <a:avLst/>
          </a:prstGeom>
          <a:solidFill>
            <a:srgbClr val="FF6600"/>
          </a:solidFill>
          <a:ln w="9525">
            <a:solidFill>
              <a:schemeClr val="tx1"/>
            </a:solidFill>
            <a:round/>
            <a:headEnd/>
            <a:tailEnd/>
          </a:ln>
          <a:effectLst/>
        </p:spPr>
        <p:txBody>
          <a:bodyPr wrap="none" anchor="ctr"/>
          <a:lstStyle/>
          <a:p>
            <a:endParaRPr lang="ja-JP" altLang="en-US"/>
          </a:p>
        </p:txBody>
      </p:sp>
      <p:sp>
        <p:nvSpPr>
          <p:cNvPr id="18" name="AutoShape 18"/>
          <p:cNvSpPr>
            <a:spLocks noChangeArrowheads="1"/>
          </p:cNvSpPr>
          <p:nvPr/>
        </p:nvSpPr>
        <p:spPr bwMode="auto">
          <a:xfrm flipV="1">
            <a:off x="1524000" y="4497388"/>
            <a:ext cx="577850" cy="212725"/>
          </a:xfrm>
          <a:prstGeom prst="flowChartPunched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19" name="AutoShape 19"/>
          <p:cNvSpPr>
            <a:spLocks noChangeArrowheads="1"/>
          </p:cNvSpPr>
          <p:nvPr/>
        </p:nvSpPr>
        <p:spPr bwMode="auto">
          <a:xfrm flipV="1">
            <a:off x="1466850" y="3927475"/>
            <a:ext cx="577850" cy="212725"/>
          </a:xfrm>
          <a:prstGeom prst="flowChartPunched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20" name="AutoShape 20"/>
          <p:cNvSpPr>
            <a:spLocks noChangeArrowheads="1"/>
          </p:cNvSpPr>
          <p:nvPr/>
        </p:nvSpPr>
        <p:spPr bwMode="auto">
          <a:xfrm rot="5016950">
            <a:off x="2824163" y="2135188"/>
            <a:ext cx="914400" cy="914400"/>
          </a:xfrm>
          <a:prstGeom prst="lightningBol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21" name="Line 21"/>
          <p:cNvSpPr>
            <a:spLocks noChangeShapeType="1"/>
          </p:cNvSpPr>
          <p:nvPr/>
        </p:nvSpPr>
        <p:spPr bwMode="auto">
          <a:xfrm flipH="1">
            <a:off x="1090613" y="2325688"/>
            <a:ext cx="79375" cy="12350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22" name="Line 22"/>
          <p:cNvSpPr>
            <a:spLocks noChangeShapeType="1"/>
          </p:cNvSpPr>
          <p:nvPr/>
        </p:nvSpPr>
        <p:spPr bwMode="auto">
          <a:xfrm>
            <a:off x="1235075" y="2390775"/>
            <a:ext cx="192088" cy="206851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23" name="Line 23"/>
          <p:cNvSpPr>
            <a:spLocks noChangeShapeType="1"/>
          </p:cNvSpPr>
          <p:nvPr/>
        </p:nvSpPr>
        <p:spPr bwMode="auto">
          <a:xfrm>
            <a:off x="1316038" y="2341563"/>
            <a:ext cx="688975" cy="14128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24" name="Text Box 25"/>
          <p:cNvSpPr txBox="1">
            <a:spLocks noChangeArrowheads="1"/>
          </p:cNvSpPr>
          <p:nvPr/>
        </p:nvSpPr>
        <p:spPr bwMode="auto">
          <a:xfrm>
            <a:off x="2282825" y="3260725"/>
            <a:ext cx="5180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600">
                <a:latin typeface="ヒラギノ丸ゴ Pro W4"/>
                <a:ea typeface="ヒラギノ丸ゴ Pro W4"/>
                <a:cs typeface="ヒラギノ丸ゴ Pro W4"/>
              </a:rPr>
              <a:t>Mit</a:t>
            </a:r>
          </a:p>
        </p:txBody>
      </p:sp>
      <p:sp>
        <p:nvSpPr>
          <p:cNvPr id="25" name="Text Box 26"/>
          <p:cNvSpPr txBox="1">
            <a:spLocks noChangeArrowheads="1"/>
          </p:cNvSpPr>
          <p:nvPr/>
        </p:nvSpPr>
        <p:spPr bwMode="auto">
          <a:xfrm>
            <a:off x="838200" y="3968750"/>
            <a:ext cx="4254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1600" dirty="0">
                <a:latin typeface="ヒラギノ丸ゴ Pro W4"/>
                <a:ea typeface="ヒラギノ丸ゴ Pro W4"/>
                <a:cs typeface="ヒラギノ丸ゴ Pro W4"/>
              </a:rPr>
              <a:t>Ly</a:t>
            </a:r>
          </a:p>
        </p:txBody>
      </p:sp>
      <p:sp>
        <p:nvSpPr>
          <p:cNvPr id="26" name="Text Box 27"/>
          <p:cNvSpPr txBox="1">
            <a:spLocks noChangeArrowheads="1"/>
          </p:cNvSpPr>
          <p:nvPr/>
        </p:nvSpPr>
        <p:spPr bwMode="auto">
          <a:xfrm>
            <a:off x="2217738" y="3806825"/>
            <a:ext cx="6667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1600" dirty="0">
                <a:latin typeface="ヒラギノ丸ゴ Pro W4"/>
                <a:ea typeface="ヒラギノ丸ゴ Pro W4"/>
                <a:cs typeface="ヒラギノ丸ゴ Pro W4"/>
              </a:rPr>
              <a:t>DNA</a:t>
            </a:r>
          </a:p>
        </p:txBody>
      </p:sp>
      <p:sp>
        <p:nvSpPr>
          <p:cNvPr id="27" name="Text Box 28"/>
          <p:cNvSpPr txBox="1">
            <a:spLocks noChangeArrowheads="1"/>
          </p:cNvSpPr>
          <p:nvPr/>
        </p:nvSpPr>
        <p:spPr bwMode="auto">
          <a:xfrm>
            <a:off x="2014538" y="4283075"/>
            <a:ext cx="6667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1600" dirty="0">
                <a:latin typeface="ヒラギノ丸ゴ Pro W4"/>
                <a:ea typeface="ヒラギノ丸ゴ Pro W4"/>
                <a:cs typeface="ヒラギノ丸ゴ Pro W4"/>
              </a:rPr>
              <a:t>RNA</a:t>
            </a:r>
          </a:p>
        </p:txBody>
      </p:sp>
      <p:sp>
        <p:nvSpPr>
          <p:cNvPr id="28" name="Text Box 29"/>
          <p:cNvSpPr txBox="1">
            <a:spLocks noChangeArrowheads="1"/>
          </p:cNvSpPr>
          <p:nvPr/>
        </p:nvSpPr>
        <p:spPr bwMode="auto">
          <a:xfrm>
            <a:off x="2857500" y="1738313"/>
            <a:ext cx="1633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b="1" dirty="0">
                <a:solidFill>
                  <a:srgbClr val="000000"/>
                </a:solidFill>
                <a:latin typeface="ヒラギノ丸ゴ Pro W4"/>
                <a:ea typeface="ヒラギノ丸ゴ Pro W4"/>
                <a:cs typeface="ヒラギノ丸ゴ Pro W4"/>
              </a:rPr>
              <a:t>光線</a:t>
            </a:r>
            <a:r>
              <a:rPr lang="en-US" altLang="ja-JP" b="1" dirty="0">
                <a:solidFill>
                  <a:srgbClr val="000000"/>
                </a:solidFill>
                <a:latin typeface="ヒラギノ丸ゴ Pro W4"/>
                <a:ea typeface="ヒラギノ丸ゴ Pro W4"/>
                <a:cs typeface="ヒラギノ丸ゴ Pro W4"/>
              </a:rPr>
              <a:t> / </a:t>
            </a:r>
            <a:r>
              <a:rPr lang="ja-JP" altLang="en-US" b="1" dirty="0">
                <a:solidFill>
                  <a:srgbClr val="000000"/>
                </a:solidFill>
                <a:latin typeface="ヒラギノ丸ゴ Pro W4"/>
                <a:ea typeface="ヒラギノ丸ゴ Pro W4"/>
                <a:cs typeface="ヒラギノ丸ゴ Pro W4"/>
              </a:rPr>
              <a:t>放射線</a:t>
            </a:r>
          </a:p>
        </p:txBody>
      </p:sp>
      <p:sp>
        <p:nvSpPr>
          <p:cNvPr id="29" name="AutoShape 30"/>
          <p:cNvSpPr>
            <a:spLocks noChangeArrowheads="1"/>
          </p:cNvSpPr>
          <p:nvPr/>
        </p:nvSpPr>
        <p:spPr bwMode="auto">
          <a:xfrm>
            <a:off x="3128963" y="3717131"/>
            <a:ext cx="542925" cy="260350"/>
          </a:xfrm>
          <a:prstGeom prst="rightArrow">
            <a:avLst>
              <a:gd name="adj1" fmla="val 50000"/>
              <a:gd name="adj2" fmla="val 5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0" name="AutoShape 31"/>
          <p:cNvSpPr>
            <a:spLocks noChangeArrowheads="1"/>
          </p:cNvSpPr>
          <p:nvPr/>
        </p:nvSpPr>
        <p:spPr bwMode="auto">
          <a:xfrm>
            <a:off x="6681788" y="3717131"/>
            <a:ext cx="542925" cy="260350"/>
          </a:xfrm>
          <a:prstGeom prst="rightArrow">
            <a:avLst>
              <a:gd name="adj1" fmla="val 50000"/>
              <a:gd name="adj2" fmla="val 5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1" name="Text Box 32"/>
          <p:cNvSpPr txBox="1">
            <a:spLocks noChangeArrowheads="1"/>
          </p:cNvSpPr>
          <p:nvPr/>
        </p:nvSpPr>
        <p:spPr bwMode="auto">
          <a:xfrm>
            <a:off x="6350" y="5462588"/>
            <a:ext cx="38523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2400" dirty="0">
                <a:latin typeface="ヒラギノ丸ゴ Pro W4"/>
                <a:ea typeface="ヒラギノ丸ゴ Pro W4"/>
                <a:cs typeface="ヒラギノ丸ゴ Pro W4"/>
              </a:rPr>
              <a:t>アクリジンオレンジの結合</a:t>
            </a:r>
          </a:p>
        </p:txBody>
      </p:sp>
      <p:sp>
        <p:nvSpPr>
          <p:cNvPr id="32" name="Text Box 33"/>
          <p:cNvSpPr txBox="1">
            <a:spLocks noChangeArrowheads="1"/>
          </p:cNvSpPr>
          <p:nvPr/>
        </p:nvSpPr>
        <p:spPr bwMode="auto">
          <a:xfrm>
            <a:off x="4848225" y="54625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2400">
                <a:latin typeface="ヒラギノ丸ゴ Pro W4"/>
                <a:ea typeface="ヒラギノ丸ゴ Pro W4"/>
                <a:cs typeface="ヒラギノ丸ゴ Pro W4"/>
              </a:rPr>
              <a:t>酸化</a:t>
            </a:r>
          </a:p>
        </p:txBody>
      </p:sp>
      <p:sp>
        <p:nvSpPr>
          <p:cNvPr id="33" name="Text Box 34"/>
          <p:cNvSpPr txBox="1">
            <a:spLocks noChangeArrowheads="1"/>
          </p:cNvSpPr>
          <p:nvPr/>
        </p:nvSpPr>
        <p:spPr bwMode="auto">
          <a:xfrm>
            <a:off x="7593806" y="546258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2400" dirty="0">
                <a:latin typeface="ヒラギノ丸ゴ Pro W4"/>
                <a:ea typeface="ヒラギノ丸ゴ Pro W4"/>
                <a:cs typeface="ヒラギノ丸ゴ Pro W4"/>
              </a:rPr>
              <a:t>細胞死</a:t>
            </a:r>
          </a:p>
        </p:txBody>
      </p:sp>
      <p:sp>
        <p:nvSpPr>
          <p:cNvPr id="34" name="Text Box 35"/>
          <p:cNvSpPr txBox="1">
            <a:spLocks noChangeArrowheads="1"/>
          </p:cNvSpPr>
          <p:nvPr/>
        </p:nvSpPr>
        <p:spPr bwMode="auto">
          <a:xfrm>
            <a:off x="4762500" y="2928938"/>
            <a:ext cx="1120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b="1" dirty="0">
                <a:latin typeface="ヒラギノ丸ゴ Pro W4"/>
                <a:ea typeface="ヒラギノ丸ゴ Pro W4"/>
                <a:cs typeface="ヒラギノ丸ゴ Pro W4"/>
              </a:rPr>
              <a:t>活性酸素</a:t>
            </a:r>
          </a:p>
        </p:txBody>
      </p:sp>
      <p:sp>
        <p:nvSpPr>
          <p:cNvPr id="35" name="Text Box 36"/>
          <p:cNvSpPr txBox="1">
            <a:spLocks noChangeArrowheads="1"/>
          </p:cNvSpPr>
          <p:nvPr/>
        </p:nvSpPr>
        <p:spPr bwMode="auto">
          <a:xfrm>
            <a:off x="1103313" y="4899025"/>
            <a:ext cx="11336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b="1" dirty="0" smtClean="0">
                <a:latin typeface="ヒラギノ丸ゴ Pro W4"/>
                <a:ea typeface="ヒラギノ丸ゴ Pro W4"/>
                <a:cs typeface="ヒラギノ丸ゴ Pro W4"/>
              </a:rPr>
              <a:t>肉腫</a:t>
            </a:r>
            <a:r>
              <a:rPr lang="ja-JP" altLang="en-US" b="1" dirty="0">
                <a:latin typeface="ヒラギノ丸ゴ Pro W4"/>
                <a:ea typeface="ヒラギノ丸ゴ Pro W4"/>
                <a:cs typeface="ヒラギノ丸ゴ Pro W4"/>
              </a:rPr>
              <a:t>細胞</a:t>
            </a:r>
          </a:p>
        </p:txBody>
      </p:sp>
      <p:sp>
        <p:nvSpPr>
          <p:cNvPr id="36" name="Text Box 37"/>
          <p:cNvSpPr txBox="1">
            <a:spLocks noChangeArrowheads="1"/>
          </p:cNvSpPr>
          <p:nvPr/>
        </p:nvSpPr>
        <p:spPr bwMode="auto">
          <a:xfrm>
            <a:off x="2732088" y="4214813"/>
            <a:ext cx="13644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b="1" dirty="0">
                <a:latin typeface="ヒラギノ丸ゴ Pro W4"/>
                <a:ea typeface="ヒラギノ丸ゴ Pro W4"/>
                <a:cs typeface="ヒラギノ丸ゴ Pro W4"/>
              </a:rPr>
              <a:t>光化学反応</a:t>
            </a:r>
          </a:p>
        </p:txBody>
      </p:sp>
      <p:sp>
        <p:nvSpPr>
          <p:cNvPr id="37" name="AutoShape 38"/>
          <p:cNvSpPr>
            <a:spLocks noChangeArrowheads="1"/>
          </p:cNvSpPr>
          <p:nvPr/>
        </p:nvSpPr>
        <p:spPr bwMode="auto">
          <a:xfrm>
            <a:off x="4154488" y="3721100"/>
            <a:ext cx="481012" cy="449263"/>
          </a:xfrm>
          <a:prstGeom prst="irregularSeal1">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38" name="Text Box 39"/>
          <p:cNvSpPr txBox="1">
            <a:spLocks noChangeArrowheads="1"/>
          </p:cNvSpPr>
          <p:nvPr/>
        </p:nvSpPr>
        <p:spPr bwMode="auto">
          <a:xfrm>
            <a:off x="4879975" y="2524125"/>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b="1" dirty="0">
                <a:latin typeface="ヒラギノ丸ゴ Pro W4"/>
                <a:ea typeface="ヒラギノ丸ゴ Pro W4"/>
                <a:cs typeface="ヒラギノ丸ゴ Pro W4"/>
              </a:rPr>
              <a:t>酸化</a:t>
            </a:r>
          </a:p>
        </p:txBody>
      </p:sp>
      <p:sp>
        <p:nvSpPr>
          <p:cNvPr id="39" name="Line 40"/>
          <p:cNvSpPr>
            <a:spLocks noChangeShapeType="1"/>
          </p:cNvSpPr>
          <p:nvPr/>
        </p:nvSpPr>
        <p:spPr bwMode="auto">
          <a:xfrm flipH="1" flipV="1">
            <a:off x="4314825" y="2679700"/>
            <a:ext cx="354013" cy="415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40" name="Line 41"/>
          <p:cNvSpPr>
            <a:spLocks noChangeShapeType="1"/>
          </p:cNvSpPr>
          <p:nvPr/>
        </p:nvSpPr>
        <p:spPr bwMode="auto">
          <a:xfrm flipH="1">
            <a:off x="4475163" y="3271838"/>
            <a:ext cx="273050" cy="48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41" name="Line 42"/>
          <p:cNvSpPr>
            <a:spLocks noChangeShapeType="1"/>
          </p:cNvSpPr>
          <p:nvPr/>
        </p:nvSpPr>
        <p:spPr bwMode="auto">
          <a:xfrm flipH="1">
            <a:off x="5470525" y="3240088"/>
            <a:ext cx="128588"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42" name="Line 43"/>
          <p:cNvSpPr>
            <a:spLocks noChangeShapeType="1"/>
          </p:cNvSpPr>
          <p:nvPr/>
        </p:nvSpPr>
        <p:spPr bwMode="auto">
          <a:xfrm>
            <a:off x="5951538" y="3255963"/>
            <a:ext cx="368300" cy="754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ja-JP" altLang="en-US"/>
          </a:p>
        </p:txBody>
      </p:sp>
      <p:sp>
        <p:nvSpPr>
          <p:cNvPr id="43" name="AutoShape 44"/>
          <p:cNvSpPr>
            <a:spLocks noChangeArrowheads="1"/>
          </p:cNvSpPr>
          <p:nvPr/>
        </p:nvSpPr>
        <p:spPr bwMode="auto">
          <a:xfrm>
            <a:off x="5021263" y="3754438"/>
            <a:ext cx="561975" cy="223837"/>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4" name="AutoShape 45"/>
          <p:cNvSpPr>
            <a:spLocks noChangeArrowheads="1"/>
          </p:cNvSpPr>
          <p:nvPr/>
        </p:nvSpPr>
        <p:spPr bwMode="auto">
          <a:xfrm>
            <a:off x="5943600" y="4002088"/>
            <a:ext cx="561975" cy="223837"/>
          </a:xfrm>
          <a:prstGeom prst="star16">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46" name="Text Box 47"/>
          <p:cNvSpPr txBox="1">
            <a:spLocks noChangeArrowheads="1"/>
          </p:cNvSpPr>
          <p:nvPr/>
        </p:nvSpPr>
        <p:spPr bwMode="auto">
          <a:xfrm>
            <a:off x="3078337" y="3294063"/>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b="1">
                <a:latin typeface="ヒラギノ丸ゴ Pro W4"/>
                <a:ea typeface="ヒラギノ丸ゴ Pro W4"/>
                <a:cs typeface="ヒラギノ丸ゴ Pro W4"/>
              </a:rPr>
              <a:t>励起</a:t>
            </a:r>
          </a:p>
        </p:txBody>
      </p:sp>
      <p:sp>
        <p:nvSpPr>
          <p:cNvPr id="47" name="Oval 48"/>
          <p:cNvSpPr>
            <a:spLocks noChangeArrowheads="1"/>
          </p:cNvSpPr>
          <p:nvPr/>
        </p:nvSpPr>
        <p:spPr bwMode="auto">
          <a:xfrm>
            <a:off x="1150938" y="3743325"/>
            <a:ext cx="160337" cy="136525"/>
          </a:xfrm>
          <a:prstGeom prst="ellipse">
            <a:avLst/>
          </a:prstGeom>
          <a:solidFill>
            <a:srgbClr val="FF6600"/>
          </a:solidFill>
          <a:ln w="9525">
            <a:solidFill>
              <a:schemeClr val="tx1"/>
            </a:solidFill>
            <a:round/>
            <a:headEnd/>
            <a:tailEnd/>
          </a:ln>
          <a:effectLst/>
        </p:spPr>
        <p:txBody>
          <a:bodyPr wrap="none" anchor="ctr"/>
          <a:lstStyle/>
          <a:p>
            <a:endParaRPr lang="ja-JP" altLang="en-US"/>
          </a:p>
        </p:txBody>
      </p:sp>
      <p:sp>
        <p:nvSpPr>
          <p:cNvPr id="48" name="Oval 49"/>
          <p:cNvSpPr>
            <a:spLocks noChangeArrowheads="1"/>
          </p:cNvSpPr>
          <p:nvPr/>
        </p:nvSpPr>
        <p:spPr bwMode="auto">
          <a:xfrm>
            <a:off x="795338" y="3644900"/>
            <a:ext cx="160337" cy="136525"/>
          </a:xfrm>
          <a:prstGeom prst="ellipse">
            <a:avLst/>
          </a:prstGeom>
          <a:solidFill>
            <a:srgbClr val="FF6600"/>
          </a:solidFill>
          <a:ln w="9525">
            <a:solidFill>
              <a:schemeClr val="tx1"/>
            </a:solidFill>
            <a:round/>
            <a:headEnd/>
            <a:tailEnd/>
          </a:ln>
          <a:effectLst/>
        </p:spPr>
        <p:txBody>
          <a:bodyPr wrap="none" anchor="ctr"/>
          <a:lstStyle/>
          <a:p>
            <a:endParaRPr lang="ja-JP" altLang="en-US"/>
          </a:p>
        </p:txBody>
      </p:sp>
      <p:sp>
        <p:nvSpPr>
          <p:cNvPr id="49" name="Oval 50"/>
          <p:cNvSpPr>
            <a:spLocks noChangeArrowheads="1"/>
          </p:cNvSpPr>
          <p:nvPr/>
        </p:nvSpPr>
        <p:spPr bwMode="auto">
          <a:xfrm>
            <a:off x="782638" y="3832225"/>
            <a:ext cx="160337" cy="136525"/>
          </a:xfrm>
          <a:prstGeom prst="ellipse">
            <a:avLst/>
          </a:prstGeom>
          <a:solidFill>
            <a:srgbClr val="FF6600"/>
          </a:solidFill>
          <a:ln w="9525">
            <a:solidFill>
              <a:schemeClr val="tx1"/>
            </a:solidFill>
            <a:round/>
            <a:headEnd/>
            <a:tailEnd/>
          </a:ln>
          <a:effectLst/>
        </p:spPr>
        <p:txBody>
          <a:bodyPr wrap="none" anchor="ctr"/>
          <a:lstStyle/>
          <a:p>
            <a:endParaRPr lang="ja-JP" altLang="en-US"/>
          </a:p>
        </p:txBody>
      </p:sp>
      <p:sp>
        <p:nvSpPr>
          <p:cNvPr id="50" name="Oval 51"/>
          <p:cNvSpPr>
            <a:spLocks noChangeArrowheads="1"/>
          </p:cNvSpPr>
          <p:nvPr/>
        </p:nvSpPr>
        <p:spPr bwMode="auto">
          <a:xfrm>
            <a:off x="1050925" y="3971925"/>
            <a:ext cx="160338" cy="13652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sp>
        <p:nvSpPr>
          <p:cNvPr id="51" name="Oval 52"/>
          <p:cNvSpPr>
            <a:spLocks noChangeArrowheads="1"/>
          </p:cNvSpPr>
          <p:nvPr/>
        </p:nvSpPr>
        <p:spPr bwMode="auto">
          <a:xfrm>
            <a:off x="1595438" y="4359275"/>
            <a:ext cx="160337" cy="136525"/>
          </a:xfrm>
          <a:prstGeom prst="ellipse">
            <a:avLst/>
          </a:prstGeom>
          <a:solidFill>
            <a:srgbClr val="FF6600"/>
          </a:solidFill>
          <a:ln w="9525">
            <a:solidFill>
              <a:schemeClr val="tx1"/>
            </a:solidFill>
            <a:round/>
            <a:headEnd/>
            <a:tailEnd/>
          </a:ln>
          <a:effectLst/>
        </p:spPr>
        <p:txBody>
          <a:bodyPr wrap="none" anchor="ctr"/>
          <a:lstStyle/>
          <a:p>
            <a:endParaRPr lang="ja-JP" altLang="en-US"/>
          </a:p>
        </p:txBody>
      </p:sp>
    </p:spTree>
    <p:extLst>
      <p:ext uri="{BB962C8B-B14F-4D97-AF65-F5344CB8AC3E}">
        <p14:creationId xmlns:p14="http://schemas.microsoft.com/office/powerpoint/2010/main" val="40441067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12782</TotalTime>
  <Words>929</Words>
  <Application>Microsoft Macintosh PowerPoint</Application>
  <PresentationFormat>画面に合わせる (4:3)</PresentationFormat>
  <Paragraphs>401</Paragraphs>
  <Slides>41</Slides>
  <Notes>1</Notes>
  <HiddenSlides>0</HiddenSlides>
  <MMClips>0</MMClips>
  <ScaleCrop>false</ScaleCrop>
  <HeadingPairs>
    <vt:vector size="4" baseType="variant">
      <vt:variant>
        <vt:lpstr>テーマ</vt:lpstr>
      </vt:variant>
      <vt:variant>
        <vt:i4>1</vt:i4>
      </vt:variant>
      <vt:variant>
        <vt:lpstr>スライド タイトル</vt:lpstr>
      </vt:variant>
      <vt:variant>
        <vt:i4>41</vt:i4>
      </vt:variant>
    </vt:vector>
  </HeadingPairs>
  <TitlesOfParts>
    <vt:vector size="42" baseType="lpstr">
      <vt:lpstr>Office テーマ</vt:lpstr>
      <vt:lpstr>骨・軟部肉腫に対する 最新の診断・治療法</vt:lpstr>
      <vt:lpstr>本日の講演</vt:lpstr>
      <vt:lpstr>FDGについて</vt:lpstr>
      <vt:lpstr>PETについて</vt:lpstr>
      <vt:lpstr>FDG-PETの保険適応</vt:lpstr>
      <vt:lpstr>骨・軟部肉腫の診療における FDG-PETの目的</vt:lpstr>
      <vt:lpstr>本日の講演</vt:lpstr>
      <vt:lpstr>アクリジンオレンジ（AO）</vt:lpstr>
      <vt:lpstr>アクリジンオレンジ 光線力学・放射線力学治療の原理</vt:lpstr>
      <vt:lpstr>癌に対する光線力学治療</vt:lpstr>
      <vt:lpstr>骨・軟部肉腫に対するAOを用いた手術 ＋光線力学・放射線力学治療</vt:lpstr>
      <vt:lpstr>本日の講演</vt:lpstr>
      <vt:lpstr>骨肉腫に対する抗腫瘍薬治療</vt:lpstr>
      <vt:lpstr>骨肉腫に対する 新しい抗腫瘍薬治療</vt:lpstr>
      <vt:lpstr>骨肉腫に対する 新しい抗腫瘍薬治療</vt:lpstr>
      <vt:lpstr>骨肉腫に対する ドセタキシル＋ゲムシタビン療法</vt:lpstr>
      <vt:lpstr>骨肉腫に対する ドセタキシル＋ゲムシタビン療法</vt:lpstr>
      <vt:lpstr>本日の講演</vt:lpstr>
      <vt:lpstr>ユーイング肉腫に対する 抗腫瘍薬治療</vt:lpstr>
      <vt:lpstr>ユーイング肉腫に対する 新しい抗腫瘍薬治療</vt:lpstr>
      <vt:lpstr>ユーイング肉腫に対する 新しい抗腫瘍薬治療</vt:lpstr>
      <vt:lpstr>ユーイング肉腫に対する テモゾロミド＋イリノテカン療法</vt:lpstr>
      <vt:lpstr>ユーイング肉腫に対する 新しい抗腫瘍薬治療</vt:lpstr>
      <vt:lpstr>ユーイング肉腫に対する シクロホスファミド＋トポテカン療法</vt:lpstr>
      <vt:lpstr>本日の講演</vt:lpstr>
      <vt:lpstr>軟部肉腫に対する 新しい抗腫瘍薬治療</vt:lpstr>
      <vt:lpstr>軟部肉腫に対する ドセタキシル＋ゲムシタビン療法</vt:lpstr>
      <vt:lpstr>軟部肉腫に対する ドセタキシル＋ゲムシタビン療法</vt:lpstr>
      <vt:lpstr>軟部肉腫に対する 新しい抗腫瘍薬治療</vt:lpstr>
      <vt:lpstr>軟部肉腫に対する ゲムシタビン＋ビノレルビン療法</vt:lpstr>
      <vt:lpstr>軟部肉腫に対する 新しい抗腫瘍薬治療</vt:lpstr>
      <vt:lpstr>軟部肉腫に対する パゾパニブ療法</vt:lpstr>
      <vt:lpstr>軟部肉腫に対する 新しい抗腫瘍薬治療</vt:lpstr>
      <vt:lpstr>軟部肉腫に対する リダフォロリムス療法</vt:lpstr>
      <vt:lpstr>医療上の必要性の高い未承認薬・適応外薬検討会議</vt:lpstr>
      <vt:lpstr>整形外科からの未承認薬・ 適応外薬の開発要望</vt:lpstr>
      <vt:lpstr>公知申請</vt:lpstr>
      <vt:lpstr>コンパッショネートユース（CU）</vt:lpstr>
      <vt:lpstr>重い病気に海外承認薬　医療費, 保険適用も 厚労省, 14年度にも新制度</vt:lpstr>
      <vt:lpstr>福島医大整形外科 骨軟部腫瘍グループの取り組み</vt:lpstr>
      <vt:lpstr>PowerPoint プレゼンテーション</vt:lpstr>
    </vt:vector>
  </TitlesOfParts>
  <Company>福島県立医科大学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骨・軟部腫瘍の診断と先進医療</dc:title>
  <dc:creator>田地野 崇宏</dc:creator>
  <cp:lastModifiedBy>田地野 崇宏</cp:lastModifiedBy>
  <cp:revision>553</cp:revision>
  <dcterms:created xsi:type="dcterms:W3CDTF">2010-09-14T00:23:20Z</dcterms:created>
  <dcterms:modified xsi:type="dcterms:W3CDTF">2012-03-18T13:53:59Z</dcterms:modified>
</cp:coreProperties>
</file>